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334" r:id="rId4"/>
    <p:sldId id="335" r:id="rId5"/>
    <p:sldId id="259" r:id="rId6"/>
    <p:sldId id="260" r:id="rId7"/>
    <p:sldId id="336" r:id="rId8"/>
    <p:sldId id="277" r:id="rId9"/>
    <p:sldId id="283" r:id="rId10"/>
    <p:sldId id="284" r:id="rId11"/>
    <p:sldId id="285" r:id="rId12"/>
    <p:sldId id="287" r:id="rId13"/>
    <p:sldId id="337" r:id="rId14"/>
    <p:sldId id="338" r:id="rId15"/>
    <p:sldId id="346" r:id="rId16"/>
    <p:sldId id="342" r:id="rId17"/>
    <p:sldId id="300" r:id="rId18"/>
    <p:sldId id="322" r:id="rId19"/>
    <p:sldId id="344" r:id="rId20"/>
    <p:sldId id="341" r:id="rId21"/>
    <p:sldId id="343" r:id="rId22"/>
    <p:sldId id="323" r:id="rId23"/>
    <p:sldId id="318" r:id="rId24"/>
    <p:sldId id="330" r:id="rId25"/>
    <p:sldId id="324" r:id="rId26"/>
    <p:sldId id="313" r:id="rId27"/>
    <p:sldId id="31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3A5"/>
    <a:srgbClr val="3D34E8"/>
    <a:srgbClr val="211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714" autoAdjust="0"/>
  </p:normalViewPr>
  <p:slideViewPr>
    <p:cSldViewPr>
      <p:cViewPr varScale="1">
        <p:scale>
          <a:sx n="111" d="100"/>
          <a:sy n="111" d="100"/>
        </p:scale>
        <p:origin x="-1632" y="-112"/>
      </p:cViewPr>
      <p:guideLst>
        <p:guide orient="horz" pos="2160"/>
        <p:guide pos="2880"/>
      </p:guideLst>
    </p:cSldViewPr>
  </p:slideViewPr>
  <p:outlineViewPr>
    <p:cViewPr>
      <p:scale>
        <a:sx n="33" d="100"/>
        <a:sy n="33" d="100"/>
      </p:scale>
      <p:origin x="0" y="326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E338B-A893-4B8A-803E-904573764203}" type="datetimeFigureOut">
              <a:rPr lang="en-US" smtClean="0"/>
              <a:pPr/>
              <a:t>11/17/16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3B903-7523-41A0-A518-4CF191280E24}" type="slidenum">
              <a:rPr lang="en-US" smtClean="0"/>
              <a:pPr/>
              <a:t>‹#›</a:t>
            </a:fld>
            <a:endParaRPr lang="en-US"/>
          </a:p>
        </p:txBody>
      </p:sp>
    </p:spTree>
    <p:extLst>
      <p:ext uri="{BB962C8B-B14F-4D97-AF65-F5344CB8AC3E}">
        <p14:creationId xmlns:p14="http://schemas.microsoft.com/office/powerpoint/2010/main" val="2866876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p:txBody>
          <a:bodyPr/>
          <a:lstStyle/>
          <a:p>
            <a:pPr eaLnBrk="1" hangingPunct="1"/>
            <a:endParaRPr lang="en-US" dirty="0" smtClean="0"/>
          </a:p>
        </p:txBody>
      </p:sp>
      <p:sp>
        <p:nvSpPr>
          <p:cNvPr id="18436" name="Slide Number Placeholder 3"/>
          <p:cNvSpPr>
            <a:spLocks noGrp="1"/>
          </p:cNvSpPr>
          <p:nvPr>
            <p:ph type="sldNum" sz="quarter" idx="5"/>
          </p:nvPr>
        </p:nvSpPr>
        <p:spPr/>
        <p:txBody>
          <a:bodyPr/>
          <a:lstStyle/>
          <a:p>
            <a:fld id="{4DF510C8-97CD-4F73-98FE-3F9455EF79A3}" type="slidenum">
              <a:rPr lang="en-US"/>
              <a:pPr/>
              <a:t>1</a:t>
            </a:fld>
            <a:endParaRPr lang="en-US" dirty="0"/>
          </a:p>
        </p:txBody>
      </p:sp>
    </p:spTree>
    <p:extLst>
      <p:ext uri="{BB962C8B-B14F-4D97-AF65-F5344CB8AC3E}">
        <p14:creationId xmlns:p14="http://schemas.microsoft.com/office/powerpoint/2010/main" val="3924899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p:txBody>
          <a:bodyPr/>
          <a:lstStyle/>
          <a:p>
            <a:pPr eaLnBrk="1" hangingPunct="1"/>
            <a:endParaRPr lang="en-US" smtClean="0"/>
          </a:p>
        </p:txBody>
      </p:sp>
      <p:sp>
        <p:nvSpPr>
          <p:cNvPr id="76804" name="Slide Number Placeholder 3"/>
          <p:cNvSpPr txBox="1">
            <a:spLocks noGrp="1"/>
          </p:cNvSpPr>
          <p:nvPr/>
        </p:nvSpPr>
        <p:spPr bwMode="auto">
          <a:xfrm>
            <a:off x="3884414" y="8685895"/>
            <a:ext cx="2972098" cy="456595"/>
          </a:xfrm>
          <a:prstGeom prst="rect">
            <a:avLst/>
          </a:prstGeom>
          <a:noFill/>
          <a:ln w="9525">
            <a:noFill/>
            <a:miter lim="800000"/>
            <a:headEnd/>
            <a:tailEnd/>
          </a:ln>
        </p:spPr>
        <p:txBody>
          <a:bodyPr lIns="91432" tIns="45716" rIns="91432" bIns="45716" anchor="b"/>
          <a:lstStyle/>
          <a:p>
            <a:pPr algn="r" defTabSz="914485"/>
            <a:fld id="{1B3A905E-2214-43B9-8F7E-DCFBDF461457}" type="slidenum">
              <a:rPr lang="en-US" sz="1200"/>
              <a:pPr algn="r" defTabSz="914485"/>
              <a:t>26</a:t>
            </a:fld>
            <a:endParaRPr lang="en-US" sz="1200" dirty="0"/>
          </a:p>
        </p:txBody>
      </p:sp>
    </p:spTree>
    <p:extLst>
      <p:ext uri="{BB962C8B-B14F-4D97-AF65-F5344CB8AC3E}">
        <p14:creationId xmlns:p14="http://schemas.microsoft.com/office/powerpoint/2010/main" val="624810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p:txBody>
          <a:bodyPr/>
          <a:lstStyle/>
          <a:p>
            <a:pPr eaLnBrk="1" hangingPunct="1"/>
            <a:endParaRPr lang="en-US" smtClean="0"/>
          </a:p>
        </p:txBody>
      </p:sp>
      <p:sp>
        <p:nvSpPr>
          <p:cNvPr id="78852" name="Slide Number Placeholder 3"/>
          <p:cNvSpPr txBox="1">
            <a:spLocks noGrp="1"/>
          </p:cNvSpPr>
          <p:nvPr/>
        </p:nvSpPr>
        <p:spPr bwMode="auto">
          <a:xfrm>
            <a:off x="3884414" y="8685895"/>
            <a:ext cx="2972098" cy="456595"/>
          </a:xfrm>
          <a:prstGeom prst="rect">
            <a:avLst/>
          </a:prstGeom>
          <a:noFill/>
          <a:ln w="9525">
            <a:noFill/>
            <a:miter lim="800000"/>
            <a:headEnd/>
            <a:tailEnd/>
          </a:ln>
        </p:spPr>
        <p:txBody>
          <a:bodyPr lIns="91432" tIns="45716" rIns="91432" bIns="45716" anchor="b"/>
          <a:lstStyle/>
          <a:p>
            <a:pPr algn="r" defTabSz="914485"/>
            <a:fld id="{62C659D2-5C68-445B-A849-0BCF61109D8B}" type="slidenum">
              <a:rPr lang="en-US" sz="1200"/>
              <a:pPr algn="r" defTabSz="914485"/>
              <a:t>27</a:t>
            </a:fld>
            <a:endParaRPr lang="en-US" sz="1200" dirty="0"/>
          </a:p>
        </p:txBody>
      </p:sp>
    </p:spTree>
    <p:extLst>
      <p:ext uri="{BB962C8B-B14F-4D97-AF65-F5344CB8AC3E}">
        <p14:creationId xmlns:p14="http://schemas.microsoft.com/office/powerpoint/2010/main" val="309749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p:txBody>
          <a:bodyPr/>
          <a:lstStyle/>
          <a:p>
            <a:pPr eaLnBrk="1" hangingPunct="1"/>
            <a:endParaRPr lang="en-US" dirty="0" smtClean="0"/>
          </a:p>
        </p:txBody>
      </p:sp>
      <p:sp>
        <p:nvSpPr>
          <p:cNvPr id="19460" name="Slide Number Placeholder 3"/>
          <p:cNvSpPr>
            <a:spLocks noGrp="1"/>
          </p:cNvSpPr>
          <p:nvPr>
            <p:ph type="sldNum" sz="quarter" idx="5"/>
          </p:nvPr>
        </p:nvSpPr>
        <p:spPr/>
        <p:txBody>
          <a:bodyPr/>
          <a:lstStyle/>
          <a:p>
            <a:fld id="{18346F09-DAE2-460F-90DA-FAB023A36E03}" type="slidenum">
              <a:rPr lang="en-US"/>
              <a:pPr/>
              <a:t>2</a:t>
            </a:fld>
            <a:endParaRPr lang="en-US" dirty="0"/>
          </a:p>
        </p:txBody>
      </p:sp>
    </p:spTree>
    <p:extLst>
      <p:ext uri="{BB962C8B-B14F-4D97-AF65-F5344CB8AC3E}">
        <p14:creationId xmlns:p14="http://schemas.microsoft.com/office/powerpoint/2010/main" val="176149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p:txBody>
          <a:bodyPr/>
          <a:lstStyle/>
          <a:p>
            <a:pPr eaLnBrk="1" hangingPunct="1"/>
            <a:endParaRPr lang="en-US" smtClean="0"/>
          </a:p>
        </p:txBody>
      </p:sp>
      <p:sp>
        <p:nvSpPr>
          <p:cNvPr id="50180" name="Slide Number Placeholder 3"/>
          <p:cNvSpPr txBox="1">
            <a:spLocks noGrp="1"/>
          </p:cNvSpPr>
          <p:nvPr/>
        </p:nvSpPr>
        <p:spPr bwMode="auto">
          <a:xfrm>
            <a:off x="3884414" y="8685895"/>
            <a:ext cx="2972098" cy="456595"/>
          </a:xfrm>
          <a:prstGeom prst="rect">
            <a:avLst/>
          </a:prstGeom>
          <a:noFill/>
          <a:ln w="9525">
            <a:noFill/>
            <a:miter lim="800000"/>
            <a:headEnd/>
            <a:tailEnd/>
          </a:ln>
        </p:spPr>
        <p:txBody>
          <a:bodyPr lIns="91432" tIns="45716" rIns="91432" bIns="45716" anchor="b"/>
          <a:lstStyle/>
          <a:p>
            <a:pPr algn="r" defTabSz="914485"/>
            <a:fld id="{A50D8F95-BAD8-4263-85DC-D40F1835C0DE}" type="slidenum">
              <a:rPr lang="en-US" sz="1200"/>
              <a:pPr algn="r" defTabSz="914485"/>
              <a:t>3</a:t>
            </a:fld>
            <a:endParaRPr lang="en-US" sz="1200" dirty="0"/>
          </a:p>
        </p:txBody>
      </p:sp>
    </p:spTree>
    <p:extLst>
      <p:ext uri="{BB962C8B-B14F-4D97-AF65-F5344CB8AC3E}">
        <p14:creationId xmlns:p14="http://schemas.microsoft.com/office/powerpoint/2010/main" val="63244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p:txBody>
          <a:bodyPr/>
          <a:lstStyle/>
          <a:p>
            <a:pPr eaLnBrk="1" hangingPunct="1"/>
            <a:endParaRPr lang="en-US" smtClean="0"/>
          </a:p>
        </p:txBody>
      </p:sp>
      <p:sp>
        <p:nvSpPr>
          <p:cNvPr id="48132" name="Slide Number Placeholder 3"/>
          <p:cNvSpPr txBox="1">
            <a:spLocks noGrp="1"/>
          </p:cNvSpPr>
          <p:nvPr/>
        </p:nvSpPr>
        <p:spPr bwMode="auto">
          <a:xfrm>
            <a:off x="3884414" y="8685895"/>
            <a:ext cx="2972098" cy="456595"/>
          </a:xfrm>
          <a:prstGeom prst="rect">
            <a:avLst/>
          </a:prstGeom>
          <a:noFill/>
          <a:ln w="9525">
            <a:noFill/>
            <a:miter lim="800000"/>
            <a:headEnd/>
            <a:tailEnd/>
          </a:ln>
        </p:spPr>
        <p:txBody>
          <a:bodyPr lIns="91432" tIns="45716" rIns="91432" bIns="45716" anchor="b"/>
          <a:lstStyle/>
          <a:p>
            <a:pPr algn="r" defTabSz="914485"/>
            <a:fld id="{622B732D-401E-4B6D-90C0-78EB81E818D8}" type="slidenum">
              <a:rPr lang="en-US" sz="1200"/>
              <a:pPr algn="r" defTabSz="914485"/>
              <a:t>4</a:t>
            </a:fld>
            <a:endParaRPr lang="en-US" sz="1200" dirty="0"/>
          </a:p>
        </p:txBody>
      </p:sp>
    </p:spTree>
    <p:extLst>
      <p:ext uri="{BB962C8B-B14F-4D97-AF65-F5344CB8AC3E}">
        <p14:creationId xmlns:p14="http://schemas.microsoft.com/office/powerpoint/2010/main" val="405884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p:txBody>
          <a:bodyPr/>
          <a:lstStyle/>
          <a:p>
            <a:pPr eaLnBrk="1" hangingPunct="1"/>
            <a:endParaRPr lang="en-US" smtClean="0"/>
          </a:p>
        </p:txBody>
      </p:sp>
      <p:sp>
        <p:nvSpPr>
          <p:cNvPr id="20484" name="Slide Number Placeholder 3"/>
          <p:cNvSpPr>
            <a:spLocks noGrp="1"/>
          </p:cNvSpPr>
          <p:nvPr>
            <p:ph type="sldNum" sz="quarter" idx="5"/>
          </p:nvPr>
        </p:nvSpPr>
        <p:spPr/>
        <p:txBody>
          <a:bodyPr/>
          <a:lstStyle/>
          <a:p>
            <a:fld id="{5023F77B-E356-40F9-9A5E-E38D669930E7}" type="slidenum">
              <a:rPr lang="en-US"/>
              <a:pPr/>
              <a:t>9</a:t>
            </a:fld>
            <a:endParaRPr lang="en-US"/>
          </a:p>
        </p:txBody>
      </p:sp>
    </p:spTree>
    <p:extLst>
      <p:ext uri="{BB962C8B-B14F-4D97-AF65-F5344CB8AC3E}">
        <p14:creationId xmlns:p14="http://schemas.microsoft.com/office/powerpoint/2010/main" val="267260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p:txBody>
          <a:bodyPr/>
          <a:lstStyle/>
          <a:p>
            <a:pPr eaLnBrk="1" hangingPunct="1"/>
            <a:endParaRPr lang="en-US" smtClean="0"/>
          </a:p>
        </p:txBody>
      </p:sp>
      <p:sp>
        <p:nvSpPr>
          <p:cNvPr id="22532" name="Slide Number Placeholder 3"/>
          <p:cNvSpPr>
            <a:spLocks noGrp="1"/>
          </p:cNvSpPr>
          <p:nvPr>
            <p:ph type="sldNum" sz="quarter" idx="5"/>
          </p:nvPr>
        </p:nvSpPr>
        <p:spPr/>
        <p:txBody>
          <a:bodyPr/>
          <a:lstStyle/>
          <a:p>
            <a:fld id="{848928A1-1A83-43DC-871E-3F42F2029917}" type="slidenum">
              <a:rPr lang="en-US"/>
              <a:pPr/>
              <a:t>10</a:t>
            </a:fld>
            <a:endParaRPr lang="en-US"/>
          </a:p>
        </p:txBody>
      </p:sp>
    </p:spTree>
    <p:extLst>
      <p:ext uri="{BB962C8B-B14F-4D97-AF65-F5344CB8AC3E}">
        <p14:creationId xmlns:p14="http://schemas.microsoft.com/office/powerpoint/2010/main" val="315478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p:txBody>
          <a:bodyPr/>
          <a:lstStyle/>
          <a:p>
            <a:pPr eaLnBrk="1" hangingPunct="1"/>
            <a:endParaRPr lang="en-US" smtClean="0"/>
          </a:p>
        </p:txBody>
      </p:sp>
      <p:sp>
        <p:nvSpPr>
          <p:cNvPr id="28676" name="Slide Number Placeholder 3"/>
          <p:cNvSpPr>
            <a:spLocks noGrp="1"/>
          </p:cNvSpPr>
          <p:nvPr>
            <p:ph type="sldNum" sz="quarter" idx="5"/>
          </p:nvPr>
        </p:nvSpPr>
        <p:spPr/>
        <p:txBody>
          <a:bodyPr/>
          <a:lstStyle/>
          <a:p>
            <a:fld id="{EF2D06AB-D928-4181-9161-8C1956E8232C}" type="slidenum">
              <a:rPr lang="en-US"/>
              <a:pPr/>
              <a:t>17</a:t>
            </a:fld>
            <a:endParaRPr lang="en-US"/>
          </a:p>
        </p:txBody>
      </p:sp>
    </p:spTree>
    <p:extLst>
      <p:ext uri="{BB962C8B-B14F-4D97-AF65-F5344CB8AC3E}">
        <p14:creationId xmlns:p14="http://schemas.microsoft.com/office/powerpoint/2010/main" val="307609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p:txBody>
          <a:bodyPr/>
          <a:lstStyle/>
          <a:p>
            <a:pPr eaLnBrk="1" hangingPunct="1"/>
            <a:endParaRPr lang="en-US" smtClean="0"/>
          </a:p>
        </p:txBody>
      </p:sp>
      <p:sp>
        <p:nvSpPr>
          <p:cNvPr id="70660" name="Slide Number Placeholder 3"/>
          <p:cNvSpPr txBox="1">
            <a:spLocks noGrp="1"/>
          </p:cNvSpPr>
          <p:nvPr/>
        </p:nvSpPr>
        <p:spPr bwMode="auto">
          <a:xfrm>
            <a:off x="3884414" y="8685895"/>
            <a:ext cx="2972098" cy="456595"/>
          </a:xfrm>
          <a:prstGeom prst="rect">
            <a:avLst/>
          </a:prstGeom>
          <a:noFill/>
          <a:ln w="9525">
            <a:noFill/>
            <a:miter lim="800000"/>
            <a:headEnd/>
            <a:tailEnd/>
          </a:ln>
        </p:spPr>
        <p:txBody>
          <a:bodyPr lIns="91432" tIns="45716" rIns="91432" bIns="45716" anchor="b"/>
          <a:lstStyle/>
          <a:p>
            <a:pPr algn="r" defTabSz="914485"/>
            <a:fld id="{76378E32-D28C-45A1-AAAB-E895238CDB72}" type="slidenum">
              <a:rPr lang="en-US" sz="1200"/>
              <a:pPr algn="r" defTabSz="914485"/>
              <a:t>18</a:t>
            </a:fld>
            <a:endParaRPr lang="en-US" sz="1200" dirty="0"/>
          </a:p>
        </p:txBody>
      </p:sp>
    </p:spTree>
    <p:extLst>
      <p:ext uri="{BB962C8B-B14F-4D97-AF65-F5344CB8AC3E}">
        <p14:creationId xmlns:p14="http://schemas.microsoft.com/office/powerpoint/2010/main" val="325055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414" y="8685895"/>
            <a:ext cx="2972098" cy="456595"/>
          </a:xfrm>
          <a:prstGeom prst="rect">
            <a:avLst/>
          </a:prstGeom>
          <a:noFill/>
          <a:ln w="9525">
            <a:noFill/>
            <a:miter lim="800000"/>
            <a:headEnd/>
            <a:tailEnd/>
          </a:ln>
        </p:spPr>
        <p:txBody>
          <a:bodyPr lIns="91432" tIns="45716" rIns="91432" bIns="45716" anchor="b"/>
          <a:lstStyle/>
          <a:p>
            <a:pPr algn="r" defTabSz="914485"/>
            <a:fld id="{A482A8C8-5811-4E93-96DB-B5E3AFD17D4E}" type="slidenum">
              <a:rPr lang="en-US" sz="1200"/>
              <a:pPr algn="r" defTabSz="914485"/>
              <a:t>22</a:t>
            </a:fld>
            <a:endParaRPr lang="en-US" sz="12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p:txBody>
          <a:bodyPr/>
          <a:lstStyle/>
          <a:p>
            <a:pPr eaLnBrk="1" hangingPunct="1"/>
            <a:r>
              <a:rPr lang="en-US" smtClean="0"/>
              <a:t>Key Model Point Blowup</a:t>
            </a:r>
          </a:p>
        </p:txBody>
      </p:sp>
    </p:spTree>
    <p:extLst>
      <p:ext uri="{BB962C8B-B14F-4D97-AF65-F5344CB8AC3E}">
        <p14:creationId xmlns:p14="http://schemas.microsoft.com/office/powerpoint/2010/main" val="157992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96B610-DA42-4237-8356-E85DB029E8B1}" type="datetimeFigureOut">
              <a:rPr lang="en-US" smtClean="0"/>
              <a:pPr/>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FA731-2519-4352-8E32-713FED9739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6B610-DA42-4237-8356-E85DB029E8B1}" type="datetimeFigureOut">
              <a:rPr lang="en-US" smtClean="0"/>
              <a:pPr/>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FA731-2519-4352-8E32-713FED9739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6B610-DA42-4237-8356-E85DB029E8B1}" type="datetimeFigureOut">
              <a:rPr lang="en-US" smtClean="0"/>
              <a:pPr/>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FA731-2519-4352-8E32-713FED9739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6B610-DA42-4237-8356-E85DB029E8B1}" type="datetimeFigureOut">
              <a:rPr lang="en-US" smtClean="0"/>
              <a:pPr/>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FA731-2519-4352-8E32-713FED973982}"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6B610-DA42-4237-8356-E85DB029E8B1}" type="datetimeFigureOut">
              <a:rPr lang="en-US" smtClean="0"/>
              <a:pPr/>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FA731-2519-4352-8E32-713FED9739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96B610-DA42-4237-8356-E85DB029E8B1}" type="datetimeFigureOut">
              <a:rPr lang="en-US" smtClean="0"/>
              <a:pPr/>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FA731-2519-4352-8E32-713FED9739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96B610-DA42-4237-8356-E85DB029E8B1}" type="datetimeFigureOut">
              <a:rPr lang="en-US" smtClean="0"/>
              <a:pPr/>
              <a:t>11/17/16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FA731-2519-4352-8E32-713FED9739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96B610-DA42-4237-8356-E85DB029E8B1}" type="datetimeFigureOut">
              <a:rPr lang="en-US" smtClean="0"/>
              <a:pPr/>
              <a:t>11/17/16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FA731-2519-4352-8E32-713FED9739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6B610-DA42-4237-8356-E85DB029E8B1}" type="datetimeFigureOut">
              <a:rPr lang="en-US" smtClean="0"/>
              <a:pPr/>
              <a:t>11/17/16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FA731-2519-4352-8E32-713FED973982}"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6B610-DA42-4237-8356-E85DB029E8B1}" type="datetimeFigureOut">
              <a:rPr lang="en-US" smtClean="0"/>
              <a:pPr/>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FA731-2519-4352-8E32-713FED9739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6B610-DA42-4237-8356-E85DB029E8B1}" type="datetimeFigureOut">
              <a:rPr lang="en-US" smtClean="0"/>
              <a:pPr/>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FA731-2519-4352-8E32-713FED9739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13A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5000" y="152400"/>
            <a:ext cx="6781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6B610-DA42-4237-8356-E85DB029E8B1}" type="datetimeFigureOut">
              <a:rPr lang="en-US" smtClean="0"/>
              <a:pPr/>
              <a:t>11/17/16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FA731-2519-4352-8E32-713FED973982}" type="slidenum">
              <a:rPr lang="en-US" smtClean="0"/>
              <a:pPr/>
              <a:t>‹#›</a:t>
            </a:fld>
            <a:endParaRPr lang="en-US"/>
          </a:p>
        </p:txBody>
      </p:sp>
      <p:sp>
        <p:nvSpPr>
          <p:cNvPr id="7" name="Rectangle 6"/>
          <p:cNvSpPr/>
          <p:nvPr userDrawn="1"/>
        </p:nvSpPr>
        <p:spPr>
          <a:xfrm>
            <a:off x="0" y="0"/>
            <a:ext cx="16764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oper-globe-50-years-med.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6000" y="228600"/>
            <a:ext cx="1584200" cy="1828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youtu.be/ZzJd5rP8u9M" TargetMode="Externa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youtu.be/YkKtAJLlGFw" TargetMode="Externa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981200" y="685800"/>
            <a:ext cx="6858000" cy="1470025"/>
          </a:xfrm>
          <a:prstGeom prst="rect">
            <a:avLst/>
          </a:prstGeom>
          <a:noFill/>
          <a:ln w="9525">
            <a:noFill/>
            <a:miter lim="800000"/>
            <a:headEnd/>
            <a:tailEnd/>
          </a:ln>
          <a:effectLst/>
        </p:spPr>
        <p:txBody>
          <a:bodyPr anchor="ctr"/>
          <a:lstStyle/>
          <a:p>
            <a:pPr algn="ctr">
              <a:defRPr/>
            </a:pPr>
            <a:r>
              <a:rPr lang="en-US" sz="4400" dirty="0" smtClean="0">
                <a:solidFill>
                  <a:schemeClr val="bg1"/>
                </a:solidFill>
              </a:rPr>
              <a:t>Mapping Technology </a:t>
            </a:r>
            <a:r>
              <a:rPr lang="en-US" sz="4400" dirty="0">
                <a:solidFill>
                  <a:schemeClr val="bg1"/>
                </a:solidFill>
              </a:rPr>
              <a:t>Overview</a:t>
            </a:r>
            <a:endParaRPr lang="en-US" sz="4400" kern="0" dirty="0">
              <a:solidFill>
                <a:schemeClr val="bg1"/>
              </a:solidFill>
              <a:latin typeface="+mj-lt"/>
              <a:ea typeface="+mj-ea"/>
              <a:cs typeface="+mj-cs"/>
            </a:endParaRPr>
          </a:p>
        </p:txBody>
      </p:sp>
      <p:sp>
        <p:nvSpPr>
          <p:cNvPr id="9" name="Rectangle 3"/>
          <p:cNvSpPr txBox="1">
            <a:spLocks noChangeArrowheads="1"/>
          </p:cNvSpPr>
          <p:nvPr/>
        </p:nvSpPr>
        <p:spPr bwMode="auto">
          <a:xfrm>
            <a:off x="2209800" y="2438400"/>
            <a:ext cx="6400800" cy="1752600"/>
          </a:xfrm>
          <a:prstGeom prst="rect">
            <a:avLst/>
          </a:prstGeom>
          <a:noFill/>
          <a:ln w="9525">
            <a:noFill/>
            <a:miter lim="800000"/>
            <a:headEnd/>
            <a:tailEnd/>
          </a:ln>
          <a:effectLst/>
        </p:spPr>
        <p:txBody>
          <a:bodyPr/>
          <a:lstStyle/>
          <a:p>
            <a:pPr algn="ctr">
              <a:spcBef>
                <a:spcPct val="20000"/>
              </a:spcBef>
              <a:defRPr/>
            </a:pPr>
            <a:r>
              <a:rPr lang="en-US" sz="2400" kern="0" dirty="0" smtClean="0">
                <a:solidFill>
                  <a:schemeClr val="bg1"/>
                </a:solidFill>
              </a:rPr>
              <a:t>Philip Gershkovich</a:t>
            </a:r>
            <a:endParaRPr lang="en-US" sz="2400" kern="0" dirty="0">
              <a:solidFill>
                <a:schemeClr val="bg1"/>
              </a:solidFill>
              <a:latin typeface="+mn-lt"/>
            </a:endParaRPr>
          </a:p>
          <a:p>
            <a:pPr algn="ctr">
              <a:spcBef>
                <a:spcPct val="20000"/>
              </a:spcBef>
              <a:defRPr/>
            </a:pPr>
            <a:r>
              <a:rPr lang="en-US" sz="2400" kern="0" dirty="0" smtClean="0">
                <a:solidFill>
                  <a:schemeClr val="bg1"/>
                </a:solidFill>
              </a:rPr>
              <a:t>President</a:t>
            </a:r>
            <a:endParaRPr lang="en-US" sz="2400" kern="0" dirty="0">
              <a:solidFill>
                <a:schemeClr val="bg1"/>
              </a:solidFill>
              <a:latin typeface="+mn-lt"/>
            </a:endParaRPr>
          </a:p>
          <a:p>
            <a:pPr algn="ctr">
              <a:spcBef>
                <a:spcPct val="20000"/>
              </a:spcBef>
              <a:defRPr/>
            </a:pPr>
            <a:endParaRPr lang="en-US" sz="3200" kern="0" dirty="0">
              <a:solidFill>
                <a:schemeClr val="bg1"/>
              </a:solidFill>
              <a:latin typeface="+mn-lt"/>
            </a:endParaRPr>
          </a:p>
        </p:txBody>
      </p:sp>
      <p:sp>
        <p:nvSpPr>
          <p:cNvPr id="2053" name="Rectangle 5"/>
          <p:cNvSpPr>
            <a:spLocks noChangeArrowheads="1"/>
          </p:cNvSpPr>
          <p:nvPr/>
        </p:nvSpPr>
        <p:spPr bwMode="auto">
          <a:xfrm>
            <a:off x="3581400" y="5867400"/>
            <a:ext cx="3581400" cy="533400"/>
          </a:xfrm>
          <a:prstGeom prst="rect">
            <a:avLst/>
          </a:prstGeom>
          <a:noFill/>
          <a:ln w="9525">
            <a:noFill/>
            <a:miter lim="800000"/>
            <a:headEnd/>
            <a:tailEnd/>
          </a:ln>
        </p:spPr>
        <p:txBody>
          <a:bodyPr/>
          <a:lstStyle/>
          <a:p>
            <a:pPr algn="ctr">
              <a:lnSpc>
                <a:spcPct val="80000"/>
              </a:lnSpc>
              <a:spcBef>
                <a:spcPct val="20000"/>
              </a:spcBef>
            </a:pPr>
            <a:r>
              <a:rPr lang="en-US" sz="1200" dirty="0">
                <a:solidFill>
                  <a:schemeClr val="bg1"/>
                </a:solidFill>
              </a:rPr>
              <a:t>Cooper Aerial Surveys </a:t>
            </a:r>
            <a:r>
              <a:rPr lang="en-US" sz="1200" dirty="0" smtClean="0">
                <a:solidFill>
                  <a:schemeClr val="bg1"/>
                </a:solidFill>
              </a:rPr>
              <a:t>Co.</a:t>
            </a:r>
          </a:p>
          <a:p>
            <a:pPr algn="ctr">
              <a:lnSpc>
                <a:spcPct val="80000"/>
              </a:lnSpc>
              <a:spcBef>
                <a:spcPct val="20000"/>
              </a:spcBef>
            </a:pPr>
            <a:r>
              <a:rPr lang="en-US" sz="1200" dirty="0" smtClean="0">
                <a:solidFill>
                  <a:schemeClr val="bg1"/>
                </a:solidFill>
              </a:rPr>
              <a:t>	Copyright 2016	</a:t>
            </a:r>
            <a:endParaRPr lang="en-US" sz="1200" dirty="0">
              <a:solidFill>
                <a:schemeClr val="bg1"/>
              </a:solidFill>
            </a:endParaRPr>
          </a:p>
        </p:txBody>
      </p:sp>
      <p:pic>
        <p:nvPicPr>
          <p:cNvPr id="2054" name="Picture 6" descr="D:\Websites\public_html\cooperaerial\newsletter\img\gis-parcel.jpg"/>
          <p:cNvPicPr>
            <a:picLocks noChangeAspect="1" noChangeArrowheads="1"/>
          </p:cNvPicPr>
          <p:nvPr/>
        </p:nvPicPr>
        <p:blipFill>
          <a:blip r:embed="rId3" cstate="print"/>
          <a:srcRect/>
          <a:stretch>
            <a:fillRect/>
          </a:stretch>
        </p:blipFill>
        <p:spPr bwMode="auto">
          <a:xfrm rot="-1502633">
            <a:off x="2045895" y="4239156"/>
            <a:ext cx="2751138" cy="1636712"/>
          </a:xfrm>
          <a:prstGeom prst="rect">
            <a:avLst/>
          </a:prstGeom>
          <a:noFill/>
          <a:ln w="9525">
            <a:noFill/>
            <a:miter lim="800000"/>
            <a:headEnd/>
            <a:tailEnd/>
          </a:ln>
        </p:spPr>
      </p:pic>
      <p:pic>
        <p:nvPicPr>
          <p:cNvPr id="2055" name="Picture 7" descr="D:\Websites\public_html\cooperaerial\newsletter\img\ortho.jpg"/>
          <p:cNvPicPr>
            <a:picLocks noChangeAspect="1" noChangeArrowheads="1"/>
          </p:cNvPicPr>
          <p:nvPr/>
        </p:nvPicPr>
        <p:blipFill>
          <a:blip r:embed="rId4" cstate="print"/>
          <a:srcRect/>
          <a:stretch>
            <a:fillRect/>
          </a:stretch>
        </p:blipFill>
        <p:spPr bwMode="auto">
          <a:xfrm rot="1528667">
            <a:off x="6121302" y="4331250"/>
            <a:ext cx="2800350" cy="1666875"/>
          </a:xfrm>
          <a:prstGeom prst="rect">
            <a:avLst/>
          </a:prstGeom>
          <a:noFill/>
          <a:ln w="9525">
            <a:noFill/>
            <a:miter lim="800000"/>
            <a:headEnd/>
            <a:tailEnd/>
          </a:ln>
        </p:spPr>
      </p:pic>
      <p:pic>
        <p:nvPicPr>
          <p:cNvPr id="13" name="Picture 8" descr="D:\Websites\public_html\cooperaerial\newsletter\img\gis-surface.jpg"/>
          <p:cNvPicPr>
            <a:picLocks noChangeAspect="1" noChangeArrowheads="1"/>
          </p:cNvPicPr>
          <p:nvPr/>
        </p:nvPicPr>
        <p:blipFill>
          <a:blip r:embed="rId5" cstate="print"/>
          <a:srcRect/>
          <a:stretch>
            <a:fillRect/>
          </a:stretch>
        </p:blipFill>
        <p:spPr bwMode="auto">
          <a:xfrm>
            <a:off x="3962400" y="3581400"/>
            <a:ext cx="2800350" cy="1666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152400"/>
            <a:ext cx="6781800" cy="1143000"/>
          </a:xfrm>
        </p:spPr>
        <p:txBody>
          <a:bodyPr/>
          <a:lstStyle/>
          <a:p>
            <a:pPr eaLnBrk="1" hangingPunct="1"/>
            <a:r>
              <a:rPr lang="en-US" dirty="0" smtClean="0">
                <a:solidFill>
                  <a:schemeClr val="bg1"/>
                </a:solidFill>
                <a:latin typeface="Calibri" pitchFamily="34" charset="0"/>
              </a:rPr>
              <a:t>Flight</a:t>
            </a:r>
          </a:p>
        </p:txBody>
      </p:sp>
      <p:pic>
        <p:nvPicPr>
          <p:cNvPr id="46084" name="Picture 4" descr="im18"/>
          <p:cNvPicPr>
            <a:picLocks noChangeAspect="1" noChangeArrowheads="1"/>
          </p:cNvPicPr>
          <p:nvPr/>
        </p:nvPicPr>
        <p:blipFill>
          <a:blip r:embed="rId3" cstate="print"/>
          <a:srcRect/>
          <a:stretch>
            <a:fillRect/>
          </a:stretch>
        </p:blipFill>
        <p:spPr bwMode="auto">
          <a:xfrm>
            <a:off x="1828800" y="1371601"/>
            <a:ext cx="7165909"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5" name="Text Box 5"/>
          <p:cNvSpPr txBox="1">
            <a:spLocks noChangeArrowheads="1"/>
          </p:cNvSpPr>
          <p:nvPr/>
        </p:nvSpPr>
        <p:spPr bwMode="auto">
          <a:xfrm>
            <a:off x="2057400" y="5181600"/>
            <a:ext cx="6934200" cy="304800"/>
          </a:xfrm>
          <a:prstGeom prst="rect">
            <a:avLst/>
          </a:prstGeom>
          <a:noFill/>
          <a:ln w="9525">
            <a:noFill/>
            <a:miter lim="800000"/>
            <a:headEnd/>
            <a:tailEnd/>
          </a:ln>
        </p:spPr>
        <p:txBody>
          <a:bodyPr>
            <a:spAutoFit/>
          </a:bodyPr>
          <a:lstStyle/>
          <a:p>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7000"/>
                                  </p:stCondLst>
                                  <p:endCondLst>
                                    <p:cond evt="begin" delay="0">
                                      <p:tn val="5"/>
                                    </p:cond>
                                  </p:end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2000" fill="hold"/>
                                        <p:tgtEl>
                                          <p:spTgt spid="46085"/>
                                        </p:tgtEl>
                                        <p:attrNameLst>
                                          <p:attrName>ppt_x</p:attrName>
                                        </p:attrNameLst>
                                      </p:cBhvr>
                                      <p:tavLst>
                                        <p:tav tm="0">
                                          <p:val>
                                            <p:strVal val="#ppt_x"/>
                                          </p:val>
                                        </p:tav>
                                        <p:tav tm="100000">
                                          <p:val>
                                            <p:strVal val="#ppt_x"/>
                                          </p:val>
                                        </p:tav>
                                      </p:tavLst>
                                    </p:anim>
                                    <p:anim calcmode="lin" valueType="num">
                                      <p:cBhvr additive="base">
                                        <p:cTn id="8" dur="20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_4_plane_rotation.gif"/>
          <p:cNvPicPr>
            <a:picLocks noChangeAspect="1"/>
          </p:cNvPicPr>
          <p:nvPr/>
        </p:nvPicPr>
        <p:blipFill>
          <a:blip r:embed="rId2" cstate="print"/>
          <a:stretch>
            <a:fillRect/>
          </a:stretch>
        </p:blipFill>
        <p:spPr>
          <a:xfrm>
            <a:off x="6019800" y="1524000"/>
            <a:ext cx="3048000" cy="2044543"/>
          </a:xfrm>
          <a:prstGeom prst="rect">
            <a:avLst/>
          </a:prstGeom>
        </p:spPr>
      </p:pic>
      <p:sp>
        <p:nvSpPr>
          <p:cNvPr id="2" name="Title 1"/>
          <p:cNvSpPr>
            <a:spLocks noGrp="1"/>
          </p:cNvSpPr>
          <p:nvPr>
            <p:ph type="title"/>
          </p:nvPr>
        </p:nvSpPr>
        <p:spPr>
          <a:xfrm>
            <a:off x="2057400" y="152400"/>
            <a:ext cx="6781800" cy="1143000"/>
          </a:xfrm>
        </p:spPr>
        <p:txBody>
          <a:bodyPr/>
          <a:lstStyle/>
          <a:p>
            <a:r>
              <a:rPr lang="en-US" dirty="0" smtClean="0">
                <a:solidFill>
                  <a:schemeClr val="bg1"/>
                </a:solidFill>
                <a:latin typeface="Calibri" pitchFamily="34" charset="0"/>
              </a:rPr>
              <a:t>Flight Conditions</a:t>
            </a:r>
            <a:endParaRPr lang="en-US" dirty="0">
              <a:solidFill>
                <a:schemeClr val="bg1"/>
              </a:solidFill>
              <a:latin typeface="Calibri" pitchFamily="34" charset="0"/>
            </a:endParaRPr>
          </a:p>
        </p:txBody>
      </p:sp>
      <p:sp>
        <p:nvSpPr>
          <p:cNvPr id="3" name="Content Placeholder 2"/>
          <p:cNvSpPr>
            <a:spLocks noGrp="1"/>
          </p:cNvSpPr>
          <p:nvPr>
            <p:ph idx="1"/>
          </p:nvPr>
        </p:nvSpPr>
        <p:spPr>
          <a:xfrm>
            <a:off x="1676400" y="1219200"/>
            <a:ext cx="7010400" cy="4678363"/>
          </a:xfrm>
        </p:spPr>
        <p:txBody>
          <a:bodyPr>
            <a:normAutofit fontScale="92500" lnSpcReduction="10000"/>
          </a:bodyPr>
          <a:lstStyle/>
          <a:p>
            <a:pPr lvl="0"/>
            <a:r>
              <a:rPr lang="en-US" sz="2000" dirty="0" smtClean="0">
                <a:solidFill>
                  <a:schemeClr val="bg1"/>
                </a:solidFill>
                <a:latin typeface="Calibri" pitchFamily="34" charset="0"/>
              </a:rPr>
              <a:t>Roll, Pitch and Yaw</a:t>
            </a:r>
          </a:p>
          <a:p>
            <a:pPr lvl="1"/>
            <a:r>
              <a:rPr lang="en-US" sz="2000" dirty="0" smtClean="0">
                <a:solidFill>
                  <a:schemeClr val="bg1"/>
                </a:solidFill>
                <a:latin typeface="Calibri" pitchFamily="34" charset="0"/>
              </a:rPr>
              <a:t>Roll is the rotation about the </a:t>
            </a:r>
          </a:p>
          <a:p>
            <a:pPr lvl="1">
              <a:buNone/>
            </a:pPr>
            <a:r>
              <a:rPr lang="en-US" sz="2000" dirty="0" smtClean="0">
                <a:solidFill>
                  <a:schemeClr val="bg1"/>
                </a:solidFill>
                <a:latin typeface="Calibri" pitchFamily="34" charset="0"/>
              </a:rPr>
              <a:t>y axis </a:t>
            </a:r>
          </a:p>
          <a:p>
            <a:pPr lvl="1"/>
            <a:r>
              <a:rPr lang="en-US" sz="2000" dirty="0" smtClean="0">
                <a:solidFill>
                  <a:schemeClr val="bg1"/>
                </a:solidFill>
                <a:latin typeface="Calibri" pitchFamily="34" charset="0"/>
              </a:rPr>
              <a:t>Pitch is the rotation about the </a:t>
            </a:r>
          </a:p>
          <a:p>
            <a:pPr lvl="1">
              <a:buNone/>
            </a:pPr>
            <a:r>
              <a:rPr lang="en-US" sz="2000" dirty="0" smtClean="0">
                <a:solidFill>
                  <a:schemeClr val="bg1"/>
                </a:solidFill>
                <a:latin typeface="Calibri" pitchFamily="34" charset="0"/>
              </a:rPr>
              <a:t>x axis</a:t>
            </a:r>
          </a:p>
          <a:p>
            <a:pPr lvl="1"/>
            <a:r>
              <a:rPr lang="en-US" sz="2000" dirty="0" smtClean="0">
                <a:solidFill>
                  <a:schemeClr val="bg1"/>
                </a:solidFill>
                <a:latin typeface="Calibri" pitchFamily="34" charset="0"/>
              </a:rPr>
              <a:t>Yaw is the rotation about the z axis</a:t>
            </a:r>
          </a:p>
          <a:p>
            <a:pPr lvl="0"/>
            <a:r>
              <a:rPr lang="en-US" sz="2000" dirty="0" smtClean="0">
                <a:solidFill>
                  <a:schemeClr val="bg1"/>
                </a:solidFill>
                <a:latin typeface="Calibri" pitchFamily="34" charset="0"/>
              </a:rPr>
              <a:t>Roll and Pitch is corrected by ABGPS </a:t>
            </a:r>
          </a:p>
          <a:p>
            <a:pPr lvl="0">
              <a:buNone/>
            </a:pPr>
            <a:r>
              <a:rPr lang="en-US" sz="2000" dirty="0" smtClean="0">
                <a:solidFill>
                  <a:schemeClr val="bg1"/>
                </a:solidFill>
                <a:latin typeface="Calibri" pitchFamily="34" charset="0"/>
              </a:rPr>
              <a:t>        And IMU</a:t>
            </a:r>
          </a:p>
          <a:p>
            <a:pPr lvl="0"/>
            <a:r>
              <a:rPr lang="en-US" sz="2000" dirty="0" smtClean="0">
                <a:solidFill>
                  <a:schemeClr val="bg1"/>
                </a:solidFill>
                <a:latin typeface="Calibri" pitchFamily="34" charset="0"/>
              </a:rPr>
              <a:t>The camera to be used must be equipped </a:t>
            </a:r>
          </a:p>
          <a:p>
            <a:pPr lvl="0">
              <a:buNone/>
            </a:pPr>
            <a:r>
              <a:rPr lang="en-US" sz="2000" dirty="0" smtClean="0">
                <a:solidFill>
                  <a:schemeClr val="bg1"/>
                </a:solidFill>
                <a:latin typeface="Calibri" pitchFamily="34" charset="0"/>
              </a:rPr>
              <a:t>       with Forward Motion Compensation </a:t>
            </a:r>
          </a:p>
          <a:p>
            <a:pPr lvl="0">
              <a:buNone/>
            </a:pPr>
            <a:r>
              <a:rPr lang="en-US" sz="2000" dirty="0" smtClean="0">
                <a:solidFill>
                  <a:schemeClr val="bg1"/>
                </a:solidFill>
                <a:latin typeface="Calibri" pitchFamily="34" charset="0"/>
              </a:rPr>
              <a:t>       (FMC) to Correct for Yaw.</a:t>
            </a:r>
          </a:p>
          <a:p>
            <a:pPr lvl="0"/>
            <a:r>
              <a:rPr lang="en-US" sz="2000" dirty="0" smtClean="0">
                <a:solidFill>
                  <a:schemeClr val="bg1"/>
                </a:solidFill>
                <a:latin typeface="Calibri" pitchFamily="34" charset="0"/>
              </a:rPr>
              <a:t>The optical axis of the camera will be as near vertical as possible and in no case shall the tilt exceed 3 degrees. The tilt between two consecutive exposures shall not exceed 4 degrees.</a:t>
            </a:r>
          </a:p>
          <a:p>
            <a:pPr lvl="0">
              <a:buNone/>
            </a:pPr>
            <a:endParaRPr lang="en-US" sz="1800" dirty="0" smtClean="0">
              <a:solidFill>
                <a:schemeClr val="bg1"/>
              </a:solidFill>
            </a:endParaRPr>
          </a:p>
          <a:p>
            <a:pPr lvl="0"/>
            <a:endParaRPr lang="en-US" sz="1400" dirty="0" smtClean="0">
              <a:solidFill>
                <a:schemeClr val="bg1"/>
              </a:solidFill>
            </a:endParaRPr>
          </a:p>
          <a:p>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781800" cy="1143000"/>
          </a:xfrm>
        </p:spPr>
        <p:txBody>
          <a:bodyPr/>
          <a:lstStyle/>
          <a:p>
            <a:r>
              <a:rPr lang="en-US" dirty="0" smtClean="0">
                <a:solidFill>
                  <a:schemeClr val="bg1"/>
                </a:solidFill>
                <a:latin typeface="Calibri" pitchFamily="34" charset="0"/>
              </a:rPr>
              <a:t>Flight Conditions Cont.</a:t>
            </a:r>
            <a:endParaRPr lang="en-US" dirty="0">
              <a:solidFill>
                <a:schemeClr val="bg1"/>
              </a:solidFill>
              <a:latin typeface="Calibri" pitchFamily="34" charset="0"/>
            </a:endParaRPr>
          </a:p>
        </p:txBody>
      </p:sp>
      <p:sp>
        <p:nvSpPr>
          <p:cNvPr id="3" name="Content Placeholder 2"/>
          <p:cNvSpPr>
            <a:spLocks noGrp="1"/>
          </p:cNvSpPr>
          <p:nvPr>
            <p:ph idx="1"/>
          </p:nvPr>
        </p:nvSpPr>
        <p:spPr>
          <a:xfrm>
            <a:off x="1981200" y="1600200"/>
            <a:ext cx="6705600" cy="4525963"/>
          </a:xfrm>
        </p:spPr>
        <p:txBody>
          <a:bodyPr/>
          <a:lstStyle/>
          <a:p>
            <a:pPr lvl="0"/>
            <a:r>
              <a:rPr lang="en-US" sz="2000" dirty="0" smtClean="0">
                <a:solidFill>
                  <a:schemeClr val="bg1"/>
                </a:solidFill>
                <a:latin typeface="Calibri" pitchFamily="34" charset="0"/>
              </a:rPr>
              <a:t>Time of day for flight will be when shadows caused by topographic relief, and sun angle will be near minimum, and at low tide.  Excessive and deep shadows may be cause for rejection of photography.  </a:t>
            </a:r>
            <a:r>
              <a:rPr lang="en-US" sz="2000" b="1" dirty="0" smtClean="0">
                <a:solidFill>
                  <a:schemeClr val="bg1"/>
                </a:solidFill>
                <a:latin typeface="Calibri" pitchFamily="34" charset="0"/>
              </a:rPr>
              <a:t>Sun angle shall not be less than 40 degrees.</a:t>
            </a:r>
          </a:p>
          <a:p>
            <a:pPr lvl="0"/>
            <a:endParaRPr lang="en-US" sz="2000" dirty="0" smtClean="0">
              <a:solidFill>
                <a:schemeClr val="bg1"/>
              </a:solidFill>
              <a:latin typeface="Calibri" pitchFamily="34" charset="0"/>
            </a:endParaRPr>
          </a:p>
          <a:p>
            <a:pPr lvl="0"/>
            <a:r>
              <a:rPr lang="en-US" sz="2000" dirty="0" smtClean="0">
                <a:solidFill>
                  <a:schemeClr val="bg1"/>
                </a:solidFill>
                <a:latin typeface="Calibri" pitchFamily="34" charset="0"/>
              </a:rPr>
              <a:t>The aerial Photography will be acquired under </a:t>
            </a:r>
            <a:r>
              <a:rPr lang="en-US" sz="2000" b="1" dirty="0" smtClean="0">
                <a:solidFill>
                  <a:schemeClr val="bg1"/>
                </a:solidFill>
                <a:latin typeface="Calibri" pitchFamily="34" charset="0"/>
              </a:rPr>
              <a:t>leaf-off conditions and will take place in November to December to achieve these results.</a:t>
            </a:r>
            <a:endParaRPr lang="en-US" sz="2000" dirty="0" smtClean="0">
              <a:solidFill>
                <a:schemeClr val="bg1"/>
              </a:solidFill>
              <a:latin typeface="Calibri" pitchFamily="34" charset="0"/>
            </a:endParaRPr>
          </a:p>
          <a:p>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dirty="0" smtClean="0">
                <a:solidFill>
                  <a:schemeClr val="bg1"/>
                </a:solidFill>
              </a:rPr>
              <a:t>   Drones</a:t>
            </a:r>
            <a:endParaRPr lang="en-US" dirty="0">
              <a:solidFill>
                <a:schemeClr val="bg1"/>
              </a:solidFill>
            </a:endParaRPr>
          </a:p>
        </p:txBody>
      </p:sp>
      <p:pic>
        <p:nvPicPr>
          <p:cNvPr id="1026" name="Picture 2" descr="\\phx-storage\CooperPictures\2016\DronePhotos\al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5600" y="1407779"/>
            <a:ext cx="5151596" cy="5069221"/>
          </a:xfrm>
          <a:prstGeom prst="rect">
            <a:avLst/>
          </a:prstGeom>
          <a:noFill/>
        </p:spPr>
      </p:pic>
    </p:spTree>
    <p:extLst>
      <p:ext uri="{BB962C8B-B14F-4D97-AF65-F5344CB8AC3E}">
        <p14:creationId xmlns:p14="http://schemas.microsoft.com/office/powerpoint/2010/main" val="6031748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a:hlinkClick r:id="rId2"/>
          </p:cNvPr>
          <p:cNvPicPr>
            <a:picLocks noChangeAspect="1" noChangeArrowheads="1"/>
          </p:cNvPicPr>
          <p:nvPr/>
        </p:nvPicPr>
        <p:blipFill>
          <a:blip r:embed="rId3" cstate="print"/>
          <a:srcRect/>
          <a:stretch>
            <a:fillRect/>
          </a:stretch>
        </p:blipFill>
        <p:spPr bwMode="auto">
          <a:xfrm>
            <a:off x="1981200" y="1600200"/>
            <a:ext cx="6741162" cy="3901994"/>
          </a:xfrm>
          <a:prstGeom prst="rect">
            <a:avLst/>
          </a:prstGeom>
          <a:noFill/>
          <a:ln w="9525">
            <a:noFill/>
            <a:miter lim="800000"/>
            <a:headEnd/>
            <a:tailEnd/>
          </a:ln>
        </p:spPr>
      </p:pic>
    </p:spTree>
    <p:extLst>
      <p:ext uri="{BB962C8B-B14F-4D97-AF65-F5344CB8AC3E}">
        <p14:creationId xmlns:p14="http://schemas.microsoft.com/office/powerpoint/2010/main" val="34056022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2D Data</a:t>
            </a:r>
            <a:endParaRPr lang="en-US" dirty="0">
              <a:solidFill>
                <a:schemeClr val="bg1"/>
              </a:solidFill>
            </a:endParaRPr>
          </a:p>
        </p:txBody>
      </p:sp>
      <p:sp>
        <p:nvSpPr>
          <p:cNvPr id="4" name="Content Placeholder 3"/>
          <p:cNvSpPr>
            <a:spLocks noGrp="1"/>
          </p:cNvSpPr>
          <p:nvPr>
            <p:ph sz="half" idx="2"/>
          </p:nvPr>
        </p:nvSpPr>
        <p:spPr>
          <a:xfrm>
            <a:off x="1828800" y="1600200"/>
            <a:ext cx="4038600" cy="4525963"/>
          </a:xfrm>
        </p:spPr>
        <p:txBody>
          <a:bodyPr/>
          <a:lstStyle/>
          <a:p>
            <a:r>
              <a:rPr lang="en-US" dirty="0" smtClean="0">
                <a:solidFill>
                  <a:schemeClr val="bg1"/>
                </a:solidFill>
              </a:rPr>
              <a:t>Remote Sensed Imagery</a:t>
            </a:r>
          </a:p>
          <a:p>
            <a:endParaRPr lang="en-US" dirty="0" smtClean="0">
              <a:solidFill>
                <a:schemeClr val="bg1"/>
              </a:solidFill>
            </a:endParaRPr>
          </a:p>
          <a:p>
            <a:r>
              <a:rPr lang="en-US" dirty="0" err="1" smtClean="0">
                <a:solidFill>
                  <a:schemeClr val="bg1"/>
                </a:solidFill>
              </a:rPr>
              <a:t>Planimetrics</a:t>
            </a:r>
            <a:endParaRPr lang="en-US" dirty="0">
              <a:solidFill>
                <a:schemeClr val="bg1"/>
              </a:solidFill>
            </a:endParaRPr>
          </a:p>
        </p:txBody>
      </p:sp>
      <p:pic>
        <p:nvPicPr>
          <p:cNvPr id="5" name="Picture 4" descr="C:\Users\lboyer\Documents\ConEd SOQ\Mapping.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62200" y="3276600"/>
            <a:ext cx="2895600" cy="3165764"/>
          </a:xfrm>
          <a:prstGeom prst="rect">
            <a:avLst/>
          </a:prstGeom>
          <a:noFill/>
          <a:ln>
            <a:noFill/>
          </a:ln>
        </p:spPr>
      </p:pic>
      <p:pic>
        <p:nvPicPr>
          <p:cNvPr id="6" name="Picture 5" descr="C:\Users\lboyer\Documents\ConEd SOQ\Mapping w Aerial.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3276600"/>
            <a:ext cx="3429000" cy="31699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676400" y="1600200"/>
            <a:ext cx="2590800" cy="4525963"/>
          </a:xfrm>
        </p:spPr>
        <p:txBody>
          <a:bodyPr/>
          <a:lstStyle/>
          <a:p>
            <a:r>
              <a:rPr lang="en-US" dirty="0" smtClean="0">
                <a:solidFill>
                  <a:schemeClr val="bg1"/>
                </a:solidFill>
              </a:rPr>
              <a:t>RGB</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NIR</a:t>
            </a:r>
            <a:endParaRPr lang="en-US" dirty="0">
              <a:solidFill>
                <a:schemeClr val="bg1"/>
              </a:solidFill>
            </a:endParaRPr>
          </a:p>
        </p:txBody>
      </p:sp>
      <p:sp>
        <p:nvSpPr>
          <p:cNvPr id="4" name="Content Placeholder 3"/>
          <p:cNvSpPr>
            <a:spLocks noGrp="1"/>
          </p:cNvSpPr>
          <p:nvPr>
            <p:ph sz="half" idx="2"/>
          </p:nvPr>
        </p:nvSpPr>
        <p:spPr/>
        <p:txBody>
          <a:bodyPr/>
          <a:lstStyle/>
          <a:p>
            <a:endParaRPr lang="en-US"/>
          </a:p>
        </p:txBody>
      </p:sp>
      <p:pic>
        <p:nvPicPr>
          <p:cNvPr id="5" name="Picture 4"/>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62400" y="76200"/>
            <a:ext cx="4724400" cy="3352800"/>
          </a:xfrm>
          <a:prstGeom prst="rect">
            <a:avLst/>
          </a:prstGeom>
          <a:noFill/>
          <a:ln w="9525">
            <a:noFill/>
            <a:miter lim="800000"/>
            <a:headEnd/>
            <a:tailEnd/>
          </a:ln>
        </p:spPr>
      </p:pic>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2400" y="3429000"/>
            <a:ext cx="4724400" cy="3352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solidFill>
                  <a:schemeClr val="bg1"/>
                </a:solidFill>
              </a:rPr>
              <a:t>3D Data</a:t>
            </a:r>
          </a:p>
        </p:txBody>
      </p:sp>
      <p:sp>
        <p:nvSpPr>
          <p:cNvPr id="12292" name="Rectangle 6"/>
          <p:cNvSpPr>
            <a:spLocks noChangeArrowheads="1"/>
          </p:cNvSpPr>
          <p:nvPr/>
        </p:nvSpPr>
        <p:spPr bwMode="auto">
          <a:xfrm>
            <a:off x="1981200" y="1219200"/>
            <a:ext cx="2667000" cy="3693319"/>
          </a:xfrm>
          <a:prstGeom prst="rect">
            <a:avLst/>
          </a:prstGeom>
          <a:noFill/>
          <a:ln w="9525">
            <a:noFill/>
            <a:miter lim="800000"/>
            <a:headEnd/>
            <a:tailEnd/>
          </a:ln>
        </p:spPr>
        <p:txBody>
          <a:bodyPr>
            <a:spAutoFit/>
          </a:bodyPr>
          <a:lstStyle/>
          <a:p>
            <a:endParaRPr lang="en-US" b="1" dirty="0" smtClean="0">
              <a:solidFill>
                <a:schemeClr val="bg1"/>
              </a:solidFill>
            </a:endParaRPr>
          </a:p>
          <a:p>
            <a:r>
              <a:rPr lang="en-US" b="1" dirty="0" smtClean="0">
                <a:solidFill>
                  <a:schemeClr val="bg1"/>
                </a:solidFill>
              </a:rPr>
              <a:t>Digital Surface Model</a:t>
            </a:r>
            <a:endParaRPr lang="en-US" b="1" dirty="0">
              <a:solidFill>
                <a:schemeClr val="bg1"/>
              </a:solidFill>
            </a:endParaRPr>
          </a:p>
          <a:p>
            <a:endParaRPr lang="en-US" b="1" dirty="0" smtClean="0">
              <a:solidFill>
                <a:schemeClr val="bg1"/>
              </a:solidFill>
              <a:latin typeface="Calibri" pitchFamily="34" charset="0"/>
            </a:endParaRPr>
          </a:p>
          <a:p>
            <a:r>
              <a:rPr lang="en-US" b="1" dirty="0" smtClean="0">
                <a:solidFill>
                  <a:schemeClr val="bg1"/>
                </a:solidFill>
                <a:latin typeface="Calibri" pitchFamily="34" charset="0"/>
              </a:rPr>
              <a:t>Digital Terrain Model</a:t>
            </a:r>
          </a:p>
          <a:p>
            <a:endParaRPr lang="en-US" b="1" dirty="0" smtClean="0">
              <a:solidFill>
                <a:schemeClr val="bg1"/>
              </a:solidFill>
              <a:latin typeface="Calibri" pitchFamily="34" charset="0"/>
            </a:endParaRPr>
          </a:p>
          <a:p>
            <a:r>
              <a:rPr lang="en-US" b="1" dirty="0" smtClean="0">
                <a:solidFill>
                  <a:schemeClr val="bg1"/>
                </a:solidFill>
                <a:latin typeface="Calibri" pitchFamily="34" charset="0"/>
              </a:rPr>
              <a:t>Triangulated Irregular Network</a:t>
            </a:r>
            <a:endParaRPr lang="en-US" b="1" dirty="0">
              <a:solidFill>
                <a:schemeClr val="bg1"/>
              </a:solidFill>
              <a:latin typeface="Calibri" pitchFamily="34" charset="0"/>
            </a:endParaRPr>
          </a:p>
          <a:p>
            <a:endParaRPr lang="en-US" b="1" dirty="0" smtClean="0">
              <a:solidFill>
                <a:schemeClr val="bg1"/>
              </a:solidFill>
              <a:latin typeface="Calibri" pitchFamily="34" charset="0"/>
            </a:endParaRPr>
          </a:p>
          <a:p>
            <a:r>
              <a:rPr lang="en-US" b="1" dirty="0" err="1" smtClean="0">
                <a:solidFill>
                  <a:schemeClr val="bg1"/>
                </a:solidFill>
                <a:latin typeface="Calibri" pitchFamily="34" charset="0"/>
              </a:rPr>
              <a:t>Orthorectified</a:t>
            </a:r>
            <a:r>
              <a:rPr lang="en-US" b="1" dirty="0" smtClean="0">
                <a:solidFill>
                  <a:schemeClr val="bg1"/>
                </a:solidFill>
                <a:latin typeface="Calibri" pitchFamily="34" charset="0"/>
              </a:rPr>
              <a:t> Imagery</a:t>
            </a:r>
          </a:p>
          <a:p>
            <a:endParaRPr lang="en-US" b="1" dirty="0" smtClean="0">
              <a:solidFill>
                <a:schemeClr val="bg1"/>
              </a:solidFill>
              <a:latin typeface="Calibri" pitchFamily="34" charset="0"/>
            </a:endParaRPr>
          </a:p>
          <a:p>
            <a:r>
              <a:rPr lang="en-US" b="1" dirty="0" smtClean="0">
                <a:solidFill>
                  <a:schemeClr val="bg1"/>
                </a:solidFill>
                <a:latin typeface="Calibri" pitchFamily="34" charset="0"/>
              </a:rPr>
              <a:t>Contours</a:t>
            </a:r>
          </a:p>
          <a:p>
            <a:endParaRPr lang="en-US" b="1" dirty="0" smtClean="0">
              <a:solidFill>
                <a:schemeClr val="bg1"/>
              </a:solidFill>
              <a:latin typeface="Calibri" pitchFamily="34" charset="0"/>
            </a:endParaRPr>
          </a:p>
          <a:p>
            <a:r>
              <a:rPr lang="en-US" b="1" dirty="0" err="1" smtClean="0">
                <a:solidFill>
                  <a:schemeClr val="bg1"/>
                </a:solidFill>
                <a:latin typeface="Calibri" pitchFamily="34" charset="0"/>
              </a:rPr>
              <a:t>LiDAR</a:t>
            </a:r>
            <a:endParaRPr lang="en-US" b="1" dirty="0" smtClean="0">
              <a:solidFill>
                <a:schemeClr val="bg1"/>
              </a:solidFill>
              <a:latin typeface="Calibri" pitchFamily="34" charset="0"/>
            </a:endParaRPr>
          </a:p>
        </p:txBody>
      </p:sp>
      <p:pic>
        <p:nvPicPr>
          <p:cNvPr id="6" name="Picture 5" descr="C:\Users\lboyer\Documents\ConEd SOQ\Mobile LIDAR 0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3962400"/>
            <a:ext cx="5943600" cy="283464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981200" y="152400"/>
            <a:ext cx="6781800" cy="1143000"/>
          </a:xfrm>
        </p:spPr>
        <p:txBody>
          <a:bodyPr/>
          <a:lstStyle/>
          <a:p>
            <a:pPr eaLnBrk="1" hangingPunct="1"/>
            <a:r>
              <a:rPr lang="en-US" dirty="0" smtClean="0">
                <a:solidFill>
                  <a:schemeClr val="bg1"/>
                </a:solidFill>
              </a:rPr>
              <a:t>LiDAR</a:t>
            </a:r>
          </a:p>
        </p:txBody>
      </p:sp>
      <p:sp>
        <p:nvSpPr>
          <p:cNvPr id="69635" name="Rectangle 3"/>
          <p:cNvSpPr>
            <a:spLocks noGrp="1" noChangeArrowheads="1"/>
          </p:cNvSpPr>
          <p:nvPr>
            <p:ph type="body" sz="half" idx="4294967295"/>
          </p:nvPr>
        </p:nvSpPr>
        <p:spPr>
          <a:xfrm>
            <a:off x="1905000" y="1447800"/>
            <a:ext cx="3517900" cy="4678363"/>
          </a:xfrm>
        </p:spPr>
        <p:txBody>
          <a:bodyPr/>
          <a:lstStyle/>
          <a:p>
            <a:pPr eaLnBrk="1" hangingPunct="1">
              <a:buFontTx/>
              <a:buNone/>
            </a:pPr>
            <a:r>
              <a:rPr lang="en-US" sz="3600" u="sng" dirty="0" smtClean="0">
                <a:solidFill>
                  <a:schemeClr val="bg1"/>
                </a:solidFill>
              </a:rPr>
              <a:t>Analyzing</a:t>
            </a:r>
          </a:p>
          <a:p>
            <a:pPr eaLnBrk="1" hangingPunct="1"/>
            <a:endParaRPr lang="en-US" sz="2500" dirty="0" smtClean="0">
              <a:solidFill>
                <a:schemeClr val="bg1"/>
              </a:solidFill>
            </a:endParaRPr>
          </a:p>
          <a:p>
            <a:pPr eaLnBrk="1" hangingPunct="1"/>
            <a:r>
              <a:rPr lang="en-US" sz="2500" dirty="0" smtClean="0">
                <a:solidFill>
                  <a:schemeClr val="bg1"/>
                </a:solidFill>
              </a:rPr>
              <a:t>Multiple Features:</a:t>
            </a:r>
          </a:p>
          <a:p>
            <a:pPr eaLnBrk="1" hangingPunct="1"/>
            <a:endParaRPr lang="en-US" sz="2500" dirty="0" smtClean="0">
              <a:solidFill>
                <a:schemeClr val="bg1"/>
              </a:solidFill>
            </a:endParaRPr>
          </a:p>
          <a:p>
            <a:pPr lvl="1" eaLnBrk="1" hangingPunct="1"/>
            <a:r>
              <a:rPr lang="en-US" sz="2000" dirty="0" smtClean="0">
                <a:solidFill>
                  <a:schemeClr val="bg1"/>
                </a:solidFill>
              </a:rPr>
              <a:t>Man-made</a:t>
            </a:r>
          </a:p>
          <a:p>
            <a:pPr eaLnBrk="1" hangingPunct="1"/>
            <a:endParaRPr lang="en-US" sz="2500" dirty="0" smtClean="0">
              <a:solidFill>
                <a:schemeClr val="bg1"/>
              </a:solidFill>
            </a:endParaRPr>
          </a:p>
          <a:p>
            <a:pPr lvl="1" eaLnBrk="1" hangingPunct="1"/>
            <a:r>
              <a:rPr lang="en-US" sz="2000" dirty="0" smtClean="0">
                <a:solidFill>
                  <a:schemeClr val="bg1"/>
                </a:solidFill>
              </a:rPr>
              <a:t>Geographic</a:t>
            </a:r>
          </a:p>
          <a:p>
            <a:pPr eaLnBrk="1" hangingPunct="1"/>
            <a:endParaRPr lang="en-US" sz="2500" dirty="0" smtClean="0">
              <a:solidFill>
                <a:schemeClr val="bg1"/>
              </a:solidFill>
            </a:endParaRPr>
          </a:p>
          <a:p>
            <a:pPr lvl="1" eaLnBrk="1" hangingPunct="1"/>
            <a:r>
              <a:rPr lang="en-US" sz="2000" dirty="0" smtClean="0">
                <a:solidFill>
                  <a:schemeClr val="bg1"/>
                </a:solidFill>
              </a:rPr>
              <a:t>Vegetation</a:t>
            </a:r>
          </a:p>
        </p:txBody>
      </p:sp>
      <p:pic>
        <p:nvPicPr>
          <p:cNvPr id="60420" name="Picture 4" descr="SFWeb27Csml"/>
          <p:cNvPicPr>
            <a:picLocks noChangeAspect="1" noChangeArrowheads="1"/>
          </p:cNvPicPr>
          <p:nvPr/>
        </p:nvPicPr>
        <p:blipFill>
          <a:blip r:embed="rId3" cstate="print"/>
          <a:srcRect/>
          <a:stretch>
            <a:fillRect/>
          </a:stretch>
        </p:blipFill>
        <p:spPr bwMode="auto">
          <a:xfrm>
            <a:off x="4800600" y="1143000"/>
            <a:ext cx="4117975" cy="2143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422" name="Picture 6" descr="SFWeb27Asml"/>
          <p:cNvPicPr>
            <a:picLocks noChangeAspect="1" noChangeArrowheads="1"/>
          </p:cNvPicPr>
          <p:nvPr/>
        </p:nvPicPr>
        <p:blipFill>
          <a:blip r:embed="rId4" cstate="print"/>
          <a:srcRect/>
          <a:stretch>
            <a:fillRect/>
          </a:stretch>
        </p:blipFill>
        <p:spPr bwMode="auto">
          <a:xfrm>
            <a:off x="4572000" y="4800600"/>
            <a:ext cx="4344987" cy="1825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421" name="Picture 5" descr="SFWeb27Bsml"/>
          <p:cNvPicPr>
            <a:picLocks noChangeAspect="1" noChangeArrowheads="1"/>
          </p:cNvPicPr>
          <p:nvPr/>
        </p:nvPicPr>
        <p:blipFill>
          <a:blip r:embed="rId5" cstate="screen"/>
          <a:srcRect/>
          <a:stretch>
            <a:fillRect/>
          </a:stretch>
        </p:blipFill>
        <p:spPr bwMode="auto">
          <a:xfrm>
            <a:off x="5715000" y="2971800"/>
            <a:ext cx="2613025" cy="1820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1+#ppt_w/2"/>
                                          </p:val>
                                        </p:tav>
                                        <p:tav tm="100000">
                                          <p:val>
                                            <p:strVal val="#ppt_x"/>
                                          </p:val>
                                        </p:tav>
                                      </p:tavLst>
                                    </p:anim>
                                    <p:anim calcmode="lin" valueType="num">
                                      <p:cBhvr additive="base">
                                        <p:cTn id="8"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421"/>
                                        </p:tgtEl>
                                        <p:attrNameLst>
                                          <p:attrName>style.visibility</p:attrName>
                                        </p:attrNameLst>
                                      </p:cBhvr>
                                      <p:to>
                                        <p:strVal val="visible"/>
                                      </p:to>
                                    </p:set>
                                    <p:anim calcmode="lin" valueType="num">
                                      <p:cBhvr additive="base">
                                        <p:cTn id="13" dur="500" fill="hold"/>
                                        <p:tgtEl>
                                          <p:spTgt spid="60421"/>
                                        </p:tgtEl>
                                        <p:attrNameLst>
                                          <p:attrName>ppt_x</p:attrName>
                                        </p:attrNameLst>
                                      </p:cBhvr>
                                      <p:tavLst>
                                        <p:tav tm="0">
                                          <p:val>
                                            <p:strVal val="0-#ppt_w/2"/>
                                          </p:val>
                                        </p:tav>
                                        <p:tav tm="100000">
                                          <p:val>
                                            <p:strVal val="#ppt_x"/>
                                          </p:val>
                                        </p:tav>
                                      </p:tavLst>
                                    </p:anim>
                                    <p:anim calcmode="lin" valueType="num">
                                      <p:cBhvr additive="base">
                                        <p:cTn id="14"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0422"/>
                                        </p:tgtEl>
                                        <p:attrNameLst>
                                          <p:attrName>style.visibility</p:attrName>
                                        </p:attrNameLst>
                                      </p:cBhvr>
                                      <p:to>
                                        <p:strVal val="visible"/>
                                      </p:to>
                                    </p:set>
                                    <p:anim calcmode="lin" valueType="num">
                                      <p:cBhvr additive="base">
                                        <p:cTn id="19" dur="1000" fill="hold"/>
                                        <p:tgtEl>
                                          <p:spTgt spid="60422"/>
                                        </p:tgtEl>
                                        <p:attrNameLst>
                                          <p:attrName>ppt_x</p:attrName>
                                        </p:attrNameLst>
                                      </p:cBhvr>
                                      <p:tavLst>
                                        <p:tav tm="0">
                                          <p:val>
                                            <p:strVal val="1+#ppt_w/2"/>
                                          </p:val>
                                        </p:tav>
                                        <p:tav tm="100000">
                                          <p:val>
                                            <p:strVal val="#ppt_x"/>
                                          </p:val>
                                        </p:tav>
                                      </p:tavLst>
                                    </p:anim>
                                    <p:anim calcmode="lin" valueType="num">
                                      <p:cBhvr additive="base">
                                        <p:cTn id="20" dur="1000" fill="hold"/>
                                        <p:tgtEl>
                                          <p:spTgt spid="60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lboyer\Documents\ConEd SOQ\Mobile LIDAR 03.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38400" y="381000"/>
            <a:ext cx="5943600" cy="2834640"/>
          </a:xfrm>
          <a:prstGeom prst="rect">
            <a:avLst/>
          </a:prstGeom>
          <a:noFill/>
          <a:ln>
            <a:noFill/>
          </a:ln>
        </p:spPr>
      </p:pic>
      <p:pic>
        <p:nvPicPr>
          <p:cNvPr id="5" name="Picture 4" descr="C:\Users\lboyer\Documents\ConEd SOQ\Mobile LIDAR 04.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38400" y="3505200"/>
            <a:ext cx="5943600" cy="283464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57400" y="228600"/>
            <a:ext cx="6781800" cy="1143000"/>
          </a:xfrm>
        </p:spPr>
        <p:txBody>
          <a:bodyPr/>
          <a:lstStyle/>
          <a:p>
            <a:pPr eaLnBrk="1" hangingPunct="1"/>
            <a:r>
              <a:rPr lang="en-US" dirty="0" smtClean="0">
                <a:solidFill>
                  <a:schemeClr val="bg1"/>
                </a:solidFill>
                <a:latin typeface="Cambria" pitchFamily="18" charset="0"/>
              </a:rPr>
              <a:t>Agenda</a:t>
            </a:r>
          </a:p>
        </p:txBody>
      </p:sp>
      <p:sp>
        <p:nvSpPr>
          <p:cNvPr id="3075" name="Rectangle 3"/>
          <p:cNvSpPr>
            <a:spLocks noGrp="1" noChangeArrowheads="1"/>
          </p:cNvSpPr>
          <p:nvPr>
            <p:ph type="body" idx="1"/>
          </p:nvPr>
        </p:nvSpPr>
        <p:spPr>
          <a:xfrm>
            <a:off x="1752600" y="1219200"/>
            <a:ext cx="6100763" cy="4364038"/>
          </a:xfrm>
        </p:spPr>
        <p:txBody>
          <a:bodyPr>
            <a:normAutofit/>
          </a:bodyPr>
          <a:lstStyle/>
          <a:p>
            <a:pPr eaLnBrk="1" hangingPunct="1"/>
            <a:r>
              <a:rPr lang="en-US" sz="2800" dirty="0" smtClean="0">
                <a:solidFill>
                  <a:schemeClr val="bg1"/>
                </a:solidFill>
                <a:latin typeface="Calibri" pitchFamily="34" charset="0"/>
              </a:rPr>
              <a:t>Overview</a:t>
            </a:r>
          </a:p>
          <a:p>
            <a:pPr eaLnBrk="1" hangingPunct="1"/>
            <a:r>
              <a:rPr lang="en-US" sz="2800" dirty="0" smtClean="0">
                <a:solidFill>
                  <a:schemeClr val="bg1"/>
                </a:solidFill>
                <a:latin typeface="Calibri" pitchFamily="34" charset="0"/>
              </a:rPr>
              <a:t>Ground Truth</a:t>
            </a:r>
          </a:p>
          <a:p>
            <a:pPr eaLnBrk="1" hangingPunct="1"/>
            <a:r>
              <a:rPr lang="en-US" sz="2800" dirty="0" smtClean="0">
                <a:solidFill>
                  <a:schemeClr val="bg1"/>
                </a:solidFill>
                <a:latin typeface="Calibri" pitchFamily="34" charset="0"/>
              </a:rPr>
              <a:t>Data Acquisition</a:t>
            </a:r>
            <a:endParaRPr lang="en-US" sz="2800" dirty="0">
              <a:solidFill>
                <a:schemeClr val="bg1"/>
              </a:solidFill>
              <a:latin typeface="Calibri" pitchFamily="34" charset="0"/>
            </a:endParaRPr>
          </a:p>
          <a:p>
            <a:pPr eaLnBrk="1" hangingPunct="1"/>
            <a:r>
              <a:rPr lang="en-US" sz="2800" dirty="0" smtClean="0">
                <a:solidFill>
                  <a:schemeClr val="bg1"/>
                </a:solidFill>
                <a:latin typeface="Calibri" pitchFamily="34" charset="0"/>
              </a:rPr>
              <a:t>GIS</a:t>
            </a:r>
            <a:endParaRPr lang="en-US" sz="2800" dirty="0" smtClean="0">
              <a:solidFill>
                <a:schemeClr val="bg1"/>
              </a:solidFill>
            </a:endParaRPr>
          </a:p>
          <a:p>
            <a:pPr eaLnBrk="1" hangingPunct="1"/>
            <a:endParaRPr lang="en-US" sz="2800" dirty="0" smtClean="0">
              <a:solidFill>
                <a:schemeClr val="bg1"/>
              </a:solidFill>
            </a:endParaRPr>
          </a:p>
          <a:p>
            <a:pPr eaLnBrk="1" hangingPunct="1">
              <a:buNone/>
            </a:pPr>
            <a:endParaRPr lang="en-US" dirty="0" smtClean="0">
              <a:solidFill>
                <a:schemeClr val="bg1"/>
              </a:solidFill>
            </a:endParaRPr>
          </a:p>
        </p:txBody>
      </p:sp>
      <p:pic>
        <p:nvPicPr>
          <p:cNvPr id="6" name="Content Placeholder 13" descr="Holbrook Leve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368472" y="2087870"/>
            <a:ext cx="3810000" cy="5161935"/>
          </a:xfrm>
          <a:prstGeom prst="rect">
            <a:avLst/>
          </a:prstGeom>
          <a:ln w="190500" cap="sq">
            <a:solidFill>
              <a:srgbClr val="C8C6BD"/>
            </a:solidFill>
            <a:prstDash val="solid"/>
            <a:miter lim="800000"/>
          </a:ln>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Processing</a:t>
            </a:r>
            <a:endParaRPr lang="en-US" dirty="0">
              <a:solidFill>
                <a:schemeClr val="bg1"/>
              </a:solidFill>
            </a:endParaRPr>
          </a:p>
        </p:txBody>
      </p:sp>
      <p:sp>
        <p:nvSpPr>
          <p:cNvPr id="4" name="Content Placeholder 3"/>
          <p:cNvSpPr>
            <a:spLocks noGrp="1"/>
          </p:cNvSpPr>
          <p:nvPr>
            <p:ph sz="half" idx="2"/>
          </p:nvPr>
        </p:nvSpPr>
        <p:spPr>
          <a:xfrm>
            <a:off x="1981200" y="1600200"/>
            <a:ext cx="6705600" cy="4525963"/>
          </a:xfrm>
        </p:spPr>
        <p:txBody>
          <a:bodyPr/>
          <a:lstStyle/>
          <a:p>
            <a:r>
              <a:rPr lang="en-US" dirty="0" smtClean="0">
                <a:solidFill>
                  <a:schemeClr val="bg1"/>
                </a:solidFill>
              </a:rPr>
              <a:t>Pixel to point cloud</a:t>
            </a:r>
          </a:p>
          <a:p>
            <a:pPr lvl="1"/>
            <a:r>
              <a:rPr lang="en-US" dirty="0" smtClean="0">
                <a:solidFill>
                  <a:schemeClr val="bg1"/>
                </a:solidFill>
              </a:rPr>
              <a:t>Photos are now converted to point clouds which function similarly as LiDAR data</a:t>
            </a:r>
          </a:p>
          <a:p>
            <a:pPr lvl="1"/>
            <a:endParaRPr lang="en-US" dirty="0">
              <a:solidFill>
                <a:schemeClr val="bg1"/>
              </a:solidFill>
            </a:endParaRPr>
          </a:p>
        </p:txBody>
      </p:sp>
      <p:pic>
        <p:nvPicPr>
          <p:cNvPr id="1026" name="Picture 2" descr="C:\Users\phil\Desktop\Railroad+Right-of-way+Point+Cloud.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00" y="3124199"/>
            <a:ext cx="6781800" cy="3625201"/>
          </a:xfrm>
          <a:prstGeom prst="rect">
            <a:avLst/>
          </a:prstGeom>
          <a:noFill/>
        </p:spPr>
      </p:pic>
    </p:spTree>
    <p:extLst>
      <p:ext uri="{BB962C8B-B14F-4D97-AF65-F5344CB8AC3E}">
        <p14:creationId xmlns:p14="http://schemas.microsoft.com/office/powerpoint/2010/main" val="3182408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lboyer\Documents\ConEd SOQ\Urban_3.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62200" y="152400"/>
            <a:ext cx="5935980" cy="3246120"/>
          </a:xfrm>
          <a:prstGeom prst="rect">
            <a:avLst/>
          </a:prstGeom>
          <a:noFill/>
          <a:ln>
            <a:noFill/>
          </a:ln>
        </p:spPr>
      </p:pic>
      <p:pic>
        <p:nvPicPr>
          <p:cNvPr id="5" name="Picture 4" descr="C:\Users\lboyer\Documents\ConEd SOQ\Urban_4.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2200" y="3581400"/>
            <a:ext cx="5935980" cy="30099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914400" y="274638"/>
            <a:ext cx="8229600" cy="1143000"/>
          </a:xfrm>
        </p:spPr>
        <p:txBody>
          <a:bodyPr/>
          <a:lstStyle/>
          <a:p>
            <a:pPr eaLnBrk="1" hangingPunct="1"/>
            <a:r>
              <a:rPr lang="en-US" dirty="0" smtClean="0">
                <a:solidFill>
                  <a:schemeClr val="bg1"/>
                </a:solidFill>
              </a:rPr>
              <a:t>     </a:t>
            </a:r>
            <a:r>
              <a:rPr lang="en-US" dirty="0" err="1" smtClean="0">
                <a:solidFill>
                  <a:schemeClr val="bg1"/>
                </a:solidFill>
              </a:rPr>
              <a:t>Photogrammetry</a:t>
            </a:r>
            <a:r>
              <a:rPr lang="en-US" dirty="0" smtClean="0">
                <a:solidFill>
                  <a:schemeClr val="bg1"/>
                </a:solidFill>
              </a:rPr>
              <a:t> vs. </a:t>
            </a:r>
            <a:r>
              <a:rPr lang="en-US" dirty="0" err="1" smtClean="0">
                <a:solidFill>
                  <a:schemeClr val="bg1"/>
                </a:solidFill>
              </a:rPr>
              <a:t>LiDAR</a:t>
            </a:r>
            <a:endParaRPr lang="en-US" dirty="0" smtClean="0">
              <a:solidFill>
                <a:schemeClr val="bg1"/>
              </a:solidFill>
            </a:endParaRPr>
          </a:p>
        </p:txBody>
      </p:sp>
      <p:pic>
        <p:nvPicPr>
          <p:cNvPr id="61443" name="Picture 3"/>
          <p:cNvPicPr>
            <a:picLocks noGrp="1" noChangeAspect="1" noChangeArrowheads="1"/>
          </p:cNvPicPr>
          <p:nvPr>
            <p:ph sz="half" idx="4294967295"/>
          </p:nvPr>
        </p:nvPicPr>
        <p:blipFill>
          <a:blip r:embed="rId3" cstate="screen">
            <a:extLst>
              <a:ext uri="{28A0092B-C50C-407E-A947-70E740481C1C}">
                <a14:useLocalDpi xmlns:a14="http://schemas.microsoft.com/office/drawing/2010/main"/>
              </a:ext>
            </a:extLst>
          </a:blip>
          <a:srcRect l="27499" t="12292" r="25000" b="14444"/>
          <a:stretch>
            <a:fillRect/>
          </a:stretch>
        </p:blipFill>
        <p:spPr>
          <a:xfrm>
            <a:off x="5634037" y="1524000"/>
            <a:ext cx="3205163" cy="3810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44" name="Picture 4"/>
          <p:cNvPicPr>
            <a:picLocks noGrp="1" noChangeAspect="1" noChangeArrowheads="1"/>
          </p:cNvPicPr>
          <p:nvPr>
            <p:ph sz="half" idx="4294967295"/>
          </p:nvPr>
        </p:nvPicPr>
        <p:blipFill>
          <a:blip r:embed="rId4" cstate="screen">
            <a:extLst>
              <a:ext uri="{28A0092B-C50C-407E-A947-70E740481C1C}">
                <a14:useLocalDpi xmlns:a14="http://schemas.microsoft.com/office/drawing/2010/main"/>
              </a:ext>
            </a:extLst>
          </a:blip>
          <a:srcRect l="28334" t="12222" r="25833" b="14444"/>
          <a:stretch>
            <a:fillRect/>
          </a:stretch>
        </p:blipFill>
        <p:spPr>
          <a:xfrm>
            <a:off x="2057400" y="1524000"/>
            <a:ext cx="3205163" cy="3810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isavi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22813" y="1295400"/>
            <a:ext cx="7154903" cy="4648200"/>
          </a:xfrm>
          <a:prstGeom prst="rect">
            <a:avLst/>
          </a:prstGeom>
          <a:noFill/>
        </p:spPr>
      </p:pic>
      <p:sp>
        <p:nvSpPr>
          <p:cNvPr id="3" name="Rectangle 2"/>
          <p:cNvSpPr txBox="1">
            <a:spLocks noChangeArrowheads="1"/>
          </p:cNvSpPr>
          <p:nvPr/>
        </p:nvSpPr>
        <p:spPr>
          <a:xfrm>
            <a:off x="9144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     </a:t>
            </a:r>
            <a:r>
              <a:rPr kumimoji="0" lang="en-US" sz="4400" b="0" i="0" u="none" strike="noStrike" kern="1200" cap="none" spc="0" normalizeH="0" baseline="0" noProof="0" dirty="0" err="1" smtClean="0">
                <a:ln>
                  <a:noFill/>
                </a:ln>
                <a:solidFill>
                  <a:schemeClr val="bg1"/>
                </a:solidFill>
                <a:effectLst/>
                <a:uLnTx/>
                <a:uFillTx/>
                <a:latin typeface="+mj-lt"/>
                <a:ea typeface="+mj-ea"/>
                <a:cs typeface="+mj-cs"/>
              </a:rPr>
              <a:t>Photogrammetry</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 vs. LiDAR</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0" y="1646500"/>
            <a:ext cx="7111792" cy="3687500"/>
          </a:xfrm>
          <a:prstGeom prst="rect">
            <a:avLst/>
          </a:prstGeom>
          <a:noFill/>
          <a:ln w="9525">
            <a:noFill/>
            <a:miter lim="800000"/>
            <a:headEnd/>
            <a:tailEnd/>
          </a:ln>
        </p:spPr>
      </p:pic>
      <p:sp>
        <p:nvSpPr>
          <p:cNvPr id="3" name="TextBox 2"/>
          <p:cNvSpPr txBox="1"/>
          <p:nvPr/>
        </p:nvSpPr>
        <p:spPr>
          <a:xfrm>
            <a:off x="2590800" y="381000"/>
            <a:ext cx="5638800" cy="769441"/>
          </a:xfrm>
          <a:prstGeom prst="rect">
            <a:avLst/>
          </a:prstGeom>
          <a:noFill/>
        </p:spPr>
        <p:txBody>
          <a:bodyPr wrap="square" rtlCol="0">
            <a:spAutoFit/>
          </a:bodyPr>
          <a:lstStyle/>
          <a:p>
            <a:pPr algn="ctr"/>
            <a:r>
              <a:rPr lang="en-US" sz="4400" dirty="0" smtClean="0">
                <a:solidFill>
                  <a:schemeClr val="bg1"/>
                </a:solidFill>
              </a:rPr>
              <a:t>LIDAR Video</a:t>
            </a:r>
            <a:endParaRPr lang="en-US" sz="4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228600"/>
            <a:ext cx="8229600" cy="1139825"/>
          </a:xfrm>
        </p:spPr>
        <p:txBody>
          <a:bodyPr/>
          <a:lstStyle/>
          <a:p>
            <a:r>
              <a:rPr lang="en-US" dirty="0">
                <a:solidFill>
                  <a:schemeClr val="bg1"/>
                </a:solidFill>
              </a:rPr>
              <a:t>LiDAR </a:t>
            </a:r>
            <a:r>
              <a:rPr lang="en-US" dirty="0" smtClean="0">
                <a:solidFill>
                  <a:schemeClr val="bg1"/>
                </a:solidFill>
              </a:rPr>
              <a:t>Products</a:t>
            </a:r>
            <a:endParaRPr lang="en-US" dirty="0">
              <a:solidFill>
                <a:schemeClr val="bg1"/>
              </a:solidFill>
            </a:endParaRPr>
          </a:p>
        </p:txBody>
      </p:sp>
      <p:sp>
        <p:nvSpPr>
          <p:cNvPr id="10243" name="Rectangle 3"/>
          <p:cNvSpPr>
            <a:spLocks noGrp="1" noChangeArrowheads="1"/>
          </p:cNvSpPr>
          <p:nvPr>
            <p:ph type="body" sz="half" idx="1"/>
          </p:nvPr>
        </p:nvSpPr>
        <p:spPr>
          <a:xfrm>
            <a:off x="1676400" y="1295400"/>
            <a:ext cx="3276600" cy="4302125"/>
          </a:xfrm>
        </p:spPr>
        <p:txBody>
          <a:bodyPr>
            <a:normAutofit fontScale="92500" lnSpcReduction="20000"/>
          </a:bodyPr>
          <a:lstStyle/>
          <a:p>
            <a:r>
              <a:rPr lang="en-US" dirty="0">
                <a:solidFill>
                  <a:schemeClr val="bg1"/>
                </a:solidFill>
              </a:rPr>
              <a:t>Pros</a:t>
            </a:r>
          </a:p>
          <a:p>
            <a:pPr lvl="1"/>
            <a:r>
              <a:rPr lang="en-US" dirty="0" smtClean="0">
                <a:solidFill>
                  <a:schemeClr val="bg1"/>
                </a:solidFill>
              </a:rPr>
              <a:t>Can be less expensive than photogrammetry</a:t>
            </a:r>
            <a:endParaRPr lang="en-US" dirty="0">
              <a:solidFill>
                <a:schemeClr val="bg1"/>
              </a:solidFill>
            </a:endParaRPr>
          </a:p>
          <a:p>
            <a:pPr lvl="1"/>
            <a:r>
              <a:rPr lang="en-US" dirty="0">
                <a:solidFill>
                  <a:schemeClr val="bg1"/>
                </a:solidFill>
              </a:rPr>
              <a:t>Deliveries in </a:t>
            </a:r>
            <a:r>
              <a:rPr lang="en-US" dirty="0" smtClean="0">
                <a:solidFill>
                  <a:schemeClr val="bg1"/>
                </a:solidFill>
              </a:rPr>
              <a:t>a shorter time frame</a:t>
            </a:r>
            <a:endParaRPr lang="en-US" dirty="0">
              <a:solidFill>
                <a:schemeClr val="bg1"/>
              </a:solidFill>
            </a:endParaRPr>
          </a:p>
          <a:p>
            <a:pPr lvl="1"/>
            <a:r>
              <a:rPr lang="en-US" dirty="0">
                <a:solidFill>
                  <a:schemeClr val="bg1"/>
                </a:solidFill>
              </a:rPr>
              <a:t>Minimal Ground </a:t>
            </a:r>
            <a:r>
              <a:rPr lang="en-US" dirty="0" smtClean="0">
                <a:solidFill>
                  <a:schemeClr val="bg1"/>
                </a:solidFill>
              </a:rPr>
              <a:t>Control without </a:t>
            </a:r>
            <a:r>
              <a:rPr lang="en-US" dirty="0" err="1" smtClean="0">
                <a:solidFill>
                  <a:schemeClr val="bg1"/>
                </a:solidFill>
              </a:rPr>
              <a:t>truthing</a:t>
            </a:r>
            <a:endParaRPr lang="en-US" dirty="0" smtClean="0">
              <a:solidFill>
                <a:schemeClr val="bg1"/>
              </a:solidFill>
            </a:endParaRPr>
          </a:p>
          <a:p>
            <a:pPr lvl="1"/>
            <a:r>
              <a:rPr lang="en-US" dirty="0" smtClean="0">
                <a:solidFill>
                  <a:schemeClr val="bg1"/>
                </a:solidFill>
              </a:rPr>
              <a:t>Good solution when no access for ground control</a:t>
            </a:r>
          </a:p>
          <a:p>
            <a:pPr lvl="1"/>
            <a:r>
              <a:rPr lang="en-US" dirty="0" smtClean="0">
                <a:solidFill>
                  <a:schemeClr val="bg1"/>
                </a:solidFill>
              </a:rPr>
              <a:t>Good data  in vegetated areas</a:t>
            </a:r>
            <a:endParaRPr lang="en-US" dirty="0">
              <a:solidFill>
                <a:schemeClr val="bg1"/>
              </a:solidFill>
            </a:endParaRPr>
          </a:p>
        </p:txBody>
      </p:sp>
      <p:sp>
        <p:nvSpPr>
          <p:cNvPr id="10244" name="Rectangle 4"/>
          <p:cNvSpPr>
            <a:spLocks noGrp="1" noChangeArrowheads="1"/>
          </p:cNvSpPr>
          <p:nvPr>
            <p:ph type="body" sz="half" idx="2"/>
          </p:nvPr>
        </p:nvSpPr>
        <p:spPr>
          <a:xfrm>
            <a:off x="5257800" y="1295400"/>
            <a:ext cx="3429000" cy="4225925"/>
          </a:xfrm>
        </p:spPr>
        <p:txBody>
          <a:bodyPr>
            <a:normAutofit lnSpcReduction="10000"/>
          </a:bodyPr>
          <a:lstStyle/>
          <a:p>
            <a:r>
              <a:rPr lang="en-US" dirty="0">
                <a:solidFill>
                  <a:schemeClr val="bg1"/>
                </a:solidFill>
              </a:rPr>
              <a:t>Cons</a:t>
            </a:r>
          </a:p>
          <a:p>
            <a:pPr lvl="1"/>
            <a:r>
              <a:rPr lang="en-US" dirty="0" err="1" smtClean="0">
                <a:solidFill>
                  <a:schemeClr val="bg1"/>
                </a:solidFill>
              </a:rPr>
              <a:t>Planimetrics</a:t>
            </a:r>
            <a:r>
              <a:rPr lang="en-US" dirty="0" smtClean="0">
                <a:solidFill>
                  <a:schemeClr val="bg1"/>
                </a:solidFill>
              </a:rPr>
              <a:t> are challenging</a:t>
            </a:r>
            <a:endParaRPr lang="en-US" dirty="0">
              <a:solidFill>
                <a:schemeClr val="bg1"/>
              </a:solidFill>
            </a:endParaRPr>
          </a:p>
          <a:p>
            <a:pPr lvl="1"/>
            <a:r>
              <a:rPr lang="en-US" dirty="0">
                <a:solidFill>
                  <a:schemeClr val="bg1"/>
                </a:solidFill>
              </a:rPr>
              <a:t>10-20 times more data</a:t>
            </a:r>
          </a:p>
          <a:p>
            <a:pPr lvl="1"/>
            <a:r>
              <a:rPr lang="en-US" dirty="0">
                <a:solidFill>
                  <a:schemeClr val="bg1"/>
                </a:solidFill>
              </a:rPr>
              <a:t>May contain anomalies</a:t>
            </a:r>
          </a:p>
          <a:p>
            <a:pPr lvl="1"/>
            <a:r>
              <a:rPr lang="en-US" dirty="0">
                <a:solidFill>
                  <a:schemeClr val="bg1"/>
                </a:solidFill>
              </a:rPr>
              <a:t>No minor break detail</a:t>
            </a:r>
          </a:p>
          <a:p>
            <a:pPr lvl="1"/>
            <a:r>
              <a:rPr lang="en-US" dirty="0">
                <a:solidFill>
                  <a:schemeClr val="bg1"/>
                </a:solidFill>
              </a:rPr>
              <a:t>Not a smooth </a:t>
            </a:r>
            <a:r>
              <a:rPr lang="en-US" dirty="0" smtClean="0">
                <a:solidFill>
                  <a:schemeClr val="bg1"/>
                </a:solidFill>
              </a:rPr>
              <a:t>surface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2057400" y="152400"/>
            <a:ext cx="6781800" cy="1143000"/>
          </a:xfrm>
        </p:spPr>
        <p:txBody>
          <a:bodyPr/>
          <a:lstStyle/>
          <a:p>
            <a:pPr eaLnBrk="1" hangingPunct="1"/>
            <a:r>
              <a:rPr lang="en-US" dirty="0" smtClean="0">
                <a:solidFill>
                  <a:schemeClr val="bg1"/>
                </a:solidFill>
              </a:rPr>
              <a:t>Questions?</a:t>
            </a:r>
          </a:p>
        </p:txBody>
      </p:sp>
      <p:pic>
        <p:nvPicPr>
          <p:cNvPr id="75779" name="Picture 9" descr="MCBS01890_0000[1]"/>
          <p:cNvPicPr>
            <a:picLocks noGrp="1" noChangeAspect="1" noChangeArrowheads="1"/>
          </p:cNvPicPr>
          <p:nvPr>
            <p:ph idx="4294967295"/>
          </p:nvPr>
        </p:nvPicPr>
        <p:blipFill>
          <a:blip r:embed="rId3" cstate="print"/>
          <a:srcRect/>
          <a:stretch>
            <a:fillRect/>
          </a:stretch>
        </p:blipFill>
        <p:spPr>
          <a:xfrm>
            <a:off x="3429000" y="1371600"/>
            <a:ext cx="3962400" cy="4953000"/>
          </a:xfr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2057400" y="152400"/>
            <a:ext cx="6781800" cy="1143000"/>
          </a:xfrm>
        </p:spPr>
        <p:txBody>
          <a:bodyPr/>
          <a:lstStyle/>
          <a:p>
            <a:pPr eaLnBrk="1" hangingPunct="1"/>
            <a:r>
              <a:rPr lang="en-US" dirty="0" smtClean="0">
                <a:solidFill>
                  <a:schemeClr val="bg1"/>
                </a:solidFill>
              </a:rPr>
              <a:t>Thank you very much!</a:t>
            </a:r>
          </a:p>
        </p:txBody>
      </p:sp>
      <p:sp>
        <p:nvSpPr>
          <p:cNvPr id="77827" name="Rectangle 3"/>
          <p:cNvSpPr>
            <a:spLocks noGrp="1" noChangeArrowheads="1"/>
          </p:cNvSpPr>
          <p:nvPr>
            <p:ph type="body" idx="4294967295"/>
          </p:nvPr>
        </p:nvSpPr>
        <p:spPr>
          <a:xfrm>
            <a:off x="1828800" y="1600200"/>
            <a:ext cx="6858000" cy="4525963"/>
          </a:xfrm>
        </p:spPr>
        <p:txBody>
          <a:bodyPr>
            <a:normAutofit/>
          </a:bodyPr>
          <a:lstStyle/>
          <a:p>
            <a:pPr eaLnBrk="1" hangingPunct="1"/>
            <a:r>
              <a:rPr lang="en-US" dirty="0" smtClean="0">
                <a:solidFill>
                  <a:schemeClr val="bg1"/>
                </a:solidFill>
              </a:rPr>
              <a:t>Email with any questions:</a:t>
            </a:r>
          </a:p>
          <a:p>
            <a:pPr lvl="1"/>
            <a:r>
              <a:rPr lang="en-US" dirty="0" smtClean="0">
                <a:solidFill>
                  <a:schemeClr val="bg1"/>
                </a:solidFill>
              </a:rPr>
              <a:t>Zachary Radel (Sr. Project Manager)</a:t>
            </a:r>
          </a:p>
          <a:p>
            <a:pPr lvl="2"/>
            <a:r>
              <a:rPr lang="en-US" dirty="0" smtClean="0">
                <a:solidFill>
                  <a:schemeClr val="bg1"/>
                </a:solidFill>
              </a:rPr>
              <a:t>zachary@cooperaerial.com</a:t>
            </a:r>
          </a:p>
          <a:p>
            <a:pPr eaLnBrk="1" hangingPunct="1">
              <a:buFontTx/>
              <a:buNone/>
            </a:pPr>
            <a:endParaRPr lang="en-US" dirty="0" smtClean="0">
              <a:solidFill>
                <a:schemeClr val="bg1"/>
              </a:solidFill>
            </a:endParaRPr>
          </a:p>
          <a:p>
            <a:pPr lvl="1" eaLnBrk="1" hangingPunct="1"/>
            <a:r>
              <a:rPr lang="en-US" dirty="0" smtClean="0">
                <a:solidFill>
                  <a:schemeClr val="bg1"/>
                </a:solidFill>
              </a:rPr>
              <a:t>Philip Gershkovich (President)</a:t>
            </a:r>
          </a:p>
          <a:p>
            <a:pPr lvl="2" eaLnBrk="1" hangingPunct="1"/>
            <a:r>
              <a:rPr lang="en-US" dirty="0" smtClean="0">
                <a:solidFill>
                  <a:schemeClr val="bg1"/>
                </a:solidFill>
              </a:rPr>
              <a:t>phil@cooperaerial.com</a:t>
            </a:r>
          </a:p>
          <a:p>
            <a:pPr lvl="2" eaLnBrk="1" hangingPunct="1">
              <a:buNone/>
            </a:pPr>
            <a:endParaRPr lang="en-US" dirty="0" smtClean="0">
              <a:solidFill>
                <a:schemeClr val="bg1"/>
              </a:solidFill>
            </a:endParaRPr>
          </a:p>
          <a:p>
            <a:pPr lvl="2" eaLnBrk="1" hangingPunct="1">
              <a:buNone/>
            </a:pPr>
            <a:r>
              <a:rPr lang="en-US" dirty="0" smtClean="0">
                <a:solidFill>
                  <a:schemeClr val="bg1"/>
                </a:solidFill>
              </a:rPr>
              <a:t>          WWW.COOPERAERIAL.COM</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981200" y="0"/>
            <a:ext cx="6858000" cy="1143000"/>
          </a:xfrm>
        </p:spPr>
        <p:txBody>
          <a:bodyPr/>
          <a:lstStyle/>
          <a:p>
            <a:pPr eaLnBrk="1" hangingPunct="1"/>
            <a:r>
              <a:rPr lang="en-US" dirty="0" smtClean="0">
                <a:solidFill>
                  <a:schemeClr val="bg1"/>
                </a:solidFill>
              </a:rPr>
              <a:t>Ground Control</a:t>
            </a:r>
          </a:p>
        </p:txBody>
      </p:sp>
      <p:pic>
        <p:nvPicPr>
          <p:cNvPr id="1026" name="Picture 2"/>
          <p:cNvPicPr>
            <a:picLocks noChangeAspect="1" noChangeArrowheads="1"/>
          </p:cNvPicPr>
          <p:nvPr/>
        </p:nvPicPr>
        <p:blipFill>
          <a:blip r:embed="rId3" cstate="print"/>
          <a:srcRect/>
          <a:stretch>
            <a:fillRect/>
          </a:stretch>
        </p:blipFill>
        <p:spPr bwMode="auto">
          <a:xfrm>
            <a:off x="1828800" y="914400"/>
            <a:ext cx="3714750" cy="5334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638800" y="914400"/>
            <a:ext cx="3200400" cy="27241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638801" y="3200400"/>
            <a:ext cx="3200400" cy="3038475"/>
          </a:xfrm>
          <a:prstGeom prst="rect">
            <a:avLst/>
          </a:prstGeom>
          <a:noFill/>
          <a:ln w="9525">
            <a:noFill/>
            <a:miter lim="800000"/>
            <a:headEnd/>
            <a:tailEnd/>
          </a:ln>
        </p:spPr>
      </p:pic>
    </p:spTree>
    <p:extLst>
      <p:ext uri="{BB962C8B-B14F-4D97-AF65-F5344CB8AC3E}">
        <p14:creationId xmlns:p14="http://schemas.microsoft.com/office/powerpoint/2010/main" val="3657437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idx="4294967295"/>
          </p:nvPr>
        </p:nvSpPr>
        <p:spPr>
          <a:xfrm>
            <a:off x="1981200" y="304800"/>
            <a:ext cx="6858000" cy="1143000"/>
          </a:xfrm>
        </p:spPr>
        <p:txBody>
          <a:bodyPr/>
          <a:lstStyle/>
          <a:p>
            <a:pPr eaLnBrk="1" hangingPunct="1"/>
            <a:r>
              <a:rPr lang="en-US" sz="4000" dirty="0" smtClean="0">
                <a:solidFill>
                  <a:schemeClr val="bg1"/>
                </a:solidFill>
                <a:latin typeface="Calibri" pitchFamily="34" charset="0"/>
              </a:rPr>
              <a:t>Aerial Target Control/Survey	</a:t>
            </a:r>
          </a:p>
        </p:txBody>
      </p:sp>
      <p:sp>
        <p:nvSpPr>
          <p:cNvPr id="47108" name="Rectangle 3"/>
          <p:cNvSpPr>
            <a:spLocks noGrp="1" noChangeArrowheads="1"/>
          </p:cNvSpPr>
          <p:nvPr>
            <p:ph type="body" idx="4294967295"/>
          </p:nvPr>
        </p:nvSpPr>
        <p:spPr>
          <a:xfrm>
            <a:off x="1905000" y="1600200"/>
            <a:ext cx="6781800" cy="4525963"/>
          </a:xfrm>
        </p:spPr>
        <p:txBody>
          <a:bodyPr/>
          <a:lstStyle/>
          <a:p>
            <a:pPr eaLnBrk="1" hangingPunct="1"/>
            <a:r>
              <a:rPr lang="en-US" sz="2000" dirty="0" smtClean="0">
                <a:solidFill>
                  <a:schemeClr val="bg1"/>
                </a:solidFill>
                <a:latin typeface="Calibri" pitchFamily="34" charset="0"/>
              </a:rPr>
              <a:t>Ground Control</a:t>
            </a:r>
          </a:p>
          <a:p>
            <a:pPr lvl="1" eaLnBrk="1" hangingPunct="1"/>
            <a:r>
              <a:rPr lang="en-US" sz="2000" dirty="0" smtClean="0">
                <a:solidFill>
                  <a:schemeClr val="bg1"/>
                </a:solidFill>
                <a:latin typeface="Calibri" pitchFamily="34" charset="0"/>
              </a:rPr>
              <a:t>Surveyed to within 1/10 contour interval or better</a:t>
            </a:r>
          </a:p>
          <a:p>
            <a:pPr lvl="1" eaLnBrk="1" hangingPunct="1"/>
            <a:r>
              <a:rPr lang="en-US" sz="2000" dirty="0" smtClean="0">
                <a:solidFill>
                  <a:schemeClr val="bg1"/>
                </a:solidFill>
                <a:latin typeface="Calibri" pitchFamily="34" charset="0"/>
              </a:rPr>
              <a:t>Basis/Datum?</a:t>
            </a:r>
          </a:p>
          <a:p>
            <a:pPr lvl="1" eaLnBrk="1" hangingPunct="1"/>
            <a:r>
              <a:rPr lang="en-US" sz="2000" dirty="0" smtClean="0">
                <a:solidFill>
                  <a:schemeClr val="bg1"/>
                </a:solidFill>
                <a:latin typeface="Calibri" pitchFamily="34" charset="0"/>
              </a:rPr>
              <a:t>Verify elevations are ground elevations.</a:t>
            </a:r>
          </a:p>
          <a:p>
            <a:pPr lvl="1" eaLnBrk="1" hangingPunct="1"/>
            <a:r>
              <a:rPr lang="en-US" sz="2000" dirty="0" smtClean="0">
                <a:solidFill>
                  <a:schemeClr val="bg1"/>
                </a:solidFill>
                <a:latin typeface="Calibri" pitchFamily="34" charset="0"/>
              </a:rPr>
              <a:t>Blind Panels</a:t>
            </a:r>
          </a:p>
          <a:p>
            <a:pPr eaLnBrk="1" hangingPunct="1"/>
            <a:r>
              <a:rPr lang="en-US" sz="2000" dirty="0" smtClean="0">
                <a:solidFill>
                  <a:schemeClr val="bg1"/>
                </a:solidFill>
                <a:latin typeface="Calibri" pitchFamily="34" charset="0"/>
              </a:rPr>
              <a:t>Digital Mapping Limits</a:t>
            </a:r>
          </a:p>
          <a:p>
            <a:pPr lvl="1" eaLnBrk="1" hangingPunct="1"/>
            <a:r>
              <a:rPr lang="en-US" sz="1600" dirty="0" smtClean="0">
                <a:solidFill>
                  <a:schemeClr val="bg1"/>
                </a:solidFill>
                <a:latin typeface="Calibri" pitchFamily="34" charset="0"/>
              </a:rPr>
              <a:t>In control coordinates</a:t>
            </a:r>
          </a:p>
          <a:p>
            <a:pPr lvl="1" eaLnBrk="1" hangingPunct="1"/>
            <a:r>
              <a:rPr lang="en-US" sz="1600" dirty="0" smtClean="0">
                <a:solidFill>
                  <a:schemeClr val="bg1"/>
                </a:solidFill>
                <a:latin typeface="Calibri" pitchFamily="34" charset="0"/>
              </a:rPr>
              <a:t>Corridor width</a:t>
            </a:r>
          </a:p>
          <a:p>
            <a:pPr eaLnBrk="1" hangingPunct="1"/>
            <a:r>
              <a:rPr lang="en-US" sz="2000" dirty="0" smtClean="0">
                <a:solidFill>
                  <a:schemeClr val="bg1"/>
                </a:solidFill>
                <a:latin typeface="Calibri" pitchFamily="34" charset="0"/>
              </a:rPr>
              <a:t>How long do panels last?</a:t>
            </a:r>
          </a:p>
          <a:p>
            <a:pPr lvl="1" eaLnBrk="1" hangingPunct="1"/>
            <a:r>
              <a:rPr lang="en-US" sz="1600" dirty="0" smtClean="0">
                <a:solidFill>
                  <a:schemeClr val="bg1"/>
                </a:solidFill>
                <a:latin typeface="Calibri" pitchFamily="34" charset="0"/>
              </a:rPr>
              <a:t>Best Practice </a:t>
            </a:r>
          </a:p>
          <a:p>
            <a:pPr eaLnBrk="1" hangingPunct="1"/>
            <a:r>
              <a:rPr lang="en-US" sz="2000" dirty="0" smtClean="0">
                <a:solidFill>
                  <a:schemeClr val="bg1"/>
                </a:solidFill>
                <a:latin typeface="Calibri" pitchFamily="34" charset="0"/>
              </a:rPr>
              <a:t>Ground </a:t>
            </a:r>
            <a:r>
              <a:rPr lang="en-US" sz="2000" dirty="0" err="1" smtClean="0">
                <a:solidFill>
                  <a:schemeClr val="bg1"/>
                </a:solidFill>
                <a:latin typeface="Calibri" pitchFamily="34" charset="0"/>
              </a:rPr>
              <a:t>Truthing</a:t>
            </a:r>
            <a:endParaRPr lang="en-US" sz="2000" dirty="0" smtClean="0">
              <a:solidFill>
                <a:schemeClr val="bg1"/>
              </a:solidFill>
              <a:latin typeface="Calibri" pitchFamily="34" charset="0"/>
            </a:endParaRPr>
          </a:p>
          <a:p>
            <a:pPr eaLnBrk="1" hangingPunct="1"/>
            <a:r>
              <a:rPr lang="en-US" sz="2000" dirty="0" smtClean="0">
                <a:solidFill>
                  <a:schemeClr val="bg1"/>
                </a:solidFill>
                <a:latin typeface="Calibri" pitchFamily="34" charset="0"/>
              </a:rPr>
              <a:t>Supplemental </a:t>
            </a:r>
            <a:r>
              <a:rPr lang="en-US" sz="2000" dirty="0" err="1" smtClean="0">
                <a:solidFill>
                  <a:schemeClr val="bg1"/>
                </a:solidFill>
                <a:latin typeface="Calibri" pitchFamily="34" charset="0"/>
              </a:rPr>
              <a:t>Topo</a:t>
            </a:r>
            <a:endParaRPr lang="en-US" sz="2000" dirty="0" smtClean="0">
              <a:solidFill>
                <a:schemeClr val="bg1"/>
              </a:solidFill>
              <a:latin typeface="Calibri" pitchFamily="34" charset="0"/>
            </a:endParaRPr>
          </a:p>
        </p:txBody>
      </p:sp>
      <p:pic>
        <p:nvPicPr>
          <p:cNvPr id="5" name="Picture 4" descr="Last Panel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3581400"/>
            <a:ext cx="3314700" cy="2209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181712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600200"/>
            <a:ext cx="6934200" cy="4525963"/>
          </a:xfrm>
        </p:spPr>
        <p:txBody>
          <a:bodyPr/>
          <a:lstStyle/>
          <a:p>
            <a:pPr>
              <a:buNone/>
            </a:pPr>
            <a:r>
              <a:rPr lang="en-US" sz="2000" b="1" dirty="0" smtClean="0">
                <a:solidFill>
                  <a:schemeClr val="bg1"/>
                </a:solidFill>
                <a:latin typeface="Calibri" pitchFamily="34" charset="0"/>
              </a:rPr>
              <a:t>	</a:t>
            </a:r>
            <a:r>
              <a:rPr lang="en-US" sz="2000" dirty="0" smtClean="0">
                <a:solidFill>
                  <a:schemeClr val="bg1"/>
                </a:solidFill>
                <a:latin typeface="Calibri" pitchFamily="34" charset="0"/>
              </a:rPr>
              <a:t>The acquisition, collection of information about the earth without making physical contact.</a:t>
            </a:r>
          </a:p>
          <a:p>
            <a:pPr>
              <a:buNone/>
            </a:pPr>
            <a:r>
              <a:rPr lang="en-US" sz="2000" b="1" dirty="0" err="1" smtClean="0">
                <a:solidFill>
                  <a:schemeClr val="bg1"/>
                </a:solidFill>
                <a:latin typeface="Calibri" pitchFamily="34" charset="0"/>
              </a:rPr>
              <a:t>Photogrammetry</a:t>
            </a:r>
            <a:r>
              <a:rPr lang="en-US" sz="2000" b="1" dirty="0" smtClean="0">
                <a:solidFill>
                  <a:schemeClr val="bg1"/>
                </a:solidFill>
                <a:latin typeface="Calibri" pitchFamily="34" charset="0"/>
              </a:rPr>
              <a:t> – </a:t>
            </a:r>
            <a:r>
              <a:rPr lang="en-US" sz="2000" dirty="0" smtClean="0">
                <a:solidFill>
                  <a:schemeClr val="bg1"/>
                </a:solidFill>
                <a:latin typeface="Calibri" pitchFamily="34" charset="0"/>
              </a:rPr>
              <a:t>science of making measurements from photographs</a:t>
            </a:r>
            <a:endParaRPr lang="en-US" sz="2000" b="1" dirty="0" smtClean="0">
              <a:solidFill>
                <a:schemeClr val="bg1"/>
              </a:solidFill>
              <a:latin typeface="Calibri" pitchFamily="34" charset="0"/>
            </a:endParaRPr>
          </a:p>
          <a:p>
            <a:endParaRPr lang="en-US" dirty="0"/>
          </a:p>
        </p:txBody>
      </p:sp>
      <p:pic>
        <p:nvPicPr>
          <p:cNvPr id="9" name="Picture 8"/>
          <p:cNvPicPr/>
          <p:nvPr/>
        </p:nvPicPr>
        <p:blipFill>
          <a:blip r:embed="rId2" cstate="screen">
            <a:extLst>
              <a:ext uri="{28A0092B-C50C-407E-A947-70E740481C1C}">
                <a14:useLocalDpi xmlns:a14="http://schemas.microsoft.com/office/drawing/2010/main"/>
              </a:ext>
            </a:extLst>
          </a:blip>
          <a:stretch>
            <a:fillRect/>
          </a:stretch>
        </p:blipFill>
        <p:spPr bwMode="auto">
          <a:xfrm>
            <a:off x="2057400" y="4572000"/>
            <a:ext cx="2441448" cy="1828800"/>
          </a:xfrm>
          <a:prstGeom prst="rect">
            <a:avLst/>
          </a:prstGeom>
          <a:ln>
            <a:noFill/>
          </a:ln>
          <a:effectLst>
            <a:outerShdw blurRad="190500" algn="tl" rotWithShape="0">
              <a:srgbClr val="000000">
                <a:alpha val="70000"/>
              </a:srgbClr>
            </a:outerShdw>
          </a:effectLst>
        </p:spPr>
      </p:pic>
      <p:pic>
        <p:nvPicPr>
          <p:cNvPr id="8" name="Picture 2" descr="M:\Proposal Info\!!!Pictures to use\Camera in plan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4600" y="4572000"/>
            <a:ext cx="2439543" cy="18288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1981200" y="228600"/>
            <a:ext cx="6858000" cy="1143000"/>
          </a:xfrm>
        </p:spPr>
        <p:txBody>
          <a:bodyPr/>
          <a:lstStyle/>
          <a:p>
            <a:r>
              <a:rPr lang="en-US" dirty="0" smtClean="0">
                <a:solidFill>
                  <a:schemeClr val="bg1"/>
                </a:solidFill>
                <a:latin typeface="Cambria" pitchFamily="18" charset="0"/>
              </a:rPr>
              <a:t>Remote Sensing</a:t>
            </a:r>
            <a:endParaRPr lang="en-US" dirty="0">
              <a:solidFill>
                <a:schemeClr val="bg1"/>
              </a:solidFill>
              <a:latin typeface="Cambria" pitchFamily="18" charset="0"/>
            </a:endParaRPr>
          </a:p>
        </p:txBody>
      </p:sp>
      <p:pic>
        <p:nvPicPr>
          <p:cNvPr id="7" name="Picture 6" descr="_MG_8230 fixed.jpg"/>
          <p:cNvPicPr>
            <a:picLocks noChangeAspect="1"/>
          </p:cNvPicPr>
          <p:nvPr/>
        </p:nvPicPr>
        <p:blipFill>
          <a:blip r:embed="rId4" cstate="screen">
            <a:lum bright="10000"/>
            <a:extLst>
              <a:ext uri="{28A0092B-C50C-407E-A947-70E740481C1C}">
                <a14:useLocalDpi xmlns:a14="http://schemas.microsoft.com/office/drawing/2010/main"/>
              </a:ext>
            </a:extLst>
          </a:blip>
          <a:srcRect/>
          <a:stretch>
            <a:fillRect/>
          </a:stretch>
        </p:blipFill>
        <p:spPr>
          <a:xfrm>
            <a:off x="3733800" y="3124200"/>
            <a:ext cx="3352800" cy="18165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781800" cy="1143000"/>
          </a:xfrm>
        </p:spPr>
        <p:txBody>
          <a:bodyPr/>
          <a:lstStyle/>
          <a:p>
            <a:r>
              <a:rPr lang="en-US" dirty="0" smtClean="0">
                <a:solidFill>
                  <a:schemeClr val="bg1"/>
                </a:solidFill>
                <a:latin typeface="Cambria" pitchFamily="18" charset="0"/>
              </a:rPr>
              <a:t>Work Flow Processes</a:t>
            </a:r>
            <a:endParaRPr lang="en-US" dirty="0">
              <a:solidFill>
                <a:schemeClr val="bg1"/>
              </a:solidFill>
              <a:latin typeface="Cambria" pitchFamily="18" charset="0"/>
            </a:endParaRPr>
          </a:p>
        </p:txBody>
      </p:sp>
      <p:sp>
        <p:nvSpPr>
          <p:cNvPr id="3" name="Content Placeholder 2"/>
          <p:cNvSpPr>
            <a:spLocks noGrp="1"/>
          </p:cNvSpPr>
          <p:nvPr>
            <p:ph idx="1"/>
          </p:nvPr>
        </p:nvSpPr>
        <p:spPr>
          <a:xfrm>
            <a:off x="1828800" y="1600200"/>
            <a:ext cx="6858000" cy="4525963"/>
          </a:xfrm>
        </p:spPr>
        <p:txBody>
          <a:bodyPr>
            <a:normAutofit lnSpcReduction="10000"/>
          </a:bodyPr>
          <a:lstStyle/>
          <a:p>
            <a:r>
              <a:rPr lang="en-US" dirty="0" smtClean="0">
                <a:solidFill>
                  <a:schemeClr val="bg1"/>
                </a:solidFill>
                <a:latin typeface="Calibri" pitchFamily="34" charset="0"/>
              </a:rPr>
              <a:t>Assess Needs</a:t>
            </a:r>
          </a:p>
          <a:p>
            <a:pPr lvl="1"/>
            <a:r>
              <a:rPr lang="en-US" dirty="0" smtClean="0">
                <a:solidFill>
                  <a:schemeClr val="bg1"/>
                </a:solidFill>
                <a:latin typeface="Calibri" pitchFamily="34" charset="0"/>
              </a:rPr>
              <a:t>Is aerial mapping/required</a:t>
            </a:r>
          </a:p>
          <a:p>
            <a:r>
              <a:rPr lang="en-US" dirty="0" smtClean="0">
                <a:solidFill>
                  <a:schemeClr val="bg1"/>
                </a:solidFill>
                <a:latin typeface="Calibri" pitchFamily="34" charset="0"/>
              </a:rPr>
              <a:t>Project Scope</a:t>
            </a:r>
          </a:p>
          <a:p>
            <a:r>
              <a:rPr lang="en-US" dirty="0" smtClean="0">
                <a:solidFill>
                  <a:schemeClr val="bg1"/>
                </a:solidFill>
                <a:latin typeface="Calibri" pitchFamily="34" charset="0"/>
              </a:rPr>
              <a:t>Flight </a:t>
            </a:r>
          </a:p>
          <a:p>
            <a:r>
              <a:rPr lang="en-US" dirty="0" smtClean="0">
                <a:solidFill>
                  <a:schemeClr val="bg1"/>
                </a:solidFill>
                <a:latin typeface="Calibri" pitchFamily="34" charset="0"/>
              </a:rPr>
              <a:t>Aerial Triangulation</a:t>
            </a:r>
          </a:p>
          <a:p>
            <a:r>
              <a:rPr lang="en-US" dirty="0" smtClean="0">
                <a:solidFill>
                  <a:schemeClr val="bg1"/>
                </a:solidFill>
                <a:latin typeface="Calibri" pitchFamily="34" charset="0"/>
              </a:rPr>
              <a:t>Compilation</a:t>
            </a:r>
          </a:p>
          <a:p>
            <a:r>
              <a:rPr lang="en-US" dirty="0" smtClean="0">
                <a:solidFill>
                  <a:schemeClr val="bg1"/>
                </a:solidFill>
                <a:latin typeface="Calibri" pitchFamily="34" charset="0"/>
              </a:rPr>
              <a:t>Editing &amp; QC</a:t>
            </a:r>
          </a:p>
          <a:p>
            <a:r>
              <a:rPr lang="en-US" dirty="0" smtClean="0">
                <a:solidFill>
                  <a:schemeClr val="bg1"/>
                </a:solidFill>
                <a:latin typeface="Calibri" pitchFamily="34" charset="0"/>
              </a:rPr>
              <a:t>Ortho-Rectification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781800" cy="1143000"/>
          </a:xfrm>
        </p:spPr>
        <p:txBody>
          <a:bodyPr/>
          <a:lstStyle/>
          <a:p>
            <a:r>
              <a:rPr lang="en-US" dirty="0" smtClean="0">
                <a:solidFill>
                  <a:schemeClr val="bg1"/>
                </a:solidFill>
                <a:latin typeface="Cambria" pitchFamily="18" charset="0"/>
              </a:rPr>
              <a:t>Aerial Triangulation</a:t>
            </a:r>
            <a:endParaRPr lang="en-US" dirty="0">
              <a:solidFill>
                <a:schemeClr val="bg1"/>
              </a:solidFill>
              <a:latin typeface="Cambria" pitchFamily="18" charset="0"/>
            </a:endParaRPr>
          </a:p>
        </p:txBody>
      </p:sp>
      <p:sp>
        <p:nvSpPr>
          <p:cNvPr id="3" name="Content Placeholder 2"/>
          <p:cNvSpPr>
            <a:spLocks noGrp="1"/>
          </p:cNvSpPr>
          <p:nvPr>
            <p:ph idx="1"/>
          </p:nvPr>
        </p:nvSpPr>
        <p:spPr>
          <a:xfrm>
            <a:off x="1981200" y="1066800"/>
            <a:ext cx="7162800" cy="4678363"/>
          </a:xfrm>
        </p:spPr>
        <p:txBody>
          <a:bodyPr/>
          <a:lstStyle/>
          <a:p>
            <a:r>
              <a:rPr lang="en-US" sz="2800" dirty="0" smtClean="0">
                <a:solidFill>
                  <a:schemeClr val="bg1"/>
                </a:solidFill>
                <a:latin typeface="Calibri" pitchFamily="34" charset="0"/>
              </a:rPr>
              <a:t>Mathematical process used to determine the position and orientation of each photograph at the moment of exposure </a:t>
            </a:r>
          </a:p>
          <a:p>
            <a:pPr lvl="1"/>
            <a:r>
              <a:rPr lang="en-US" sz="2400" dirty="0" smtClean="0">
                <a:solidFill>
                  <a:schemeClr val="bg1"/>
                </a:solidFill>
              </a:rPr>
              <a:t>Image measurements to ground coordinates</a:t>
            </a:r>
          </a:p>
          <a:p>
            <a:pPr lvl="1"/>
            <a:r>
              <a:rPr lang="en-US" sz="2400" dirty="0" smtClean="0">
                <a:solidFill>
                  <a:schemeClr val="bg1"/>
                </a:solidFill>
              </a:rPr>
              <a:t>Critical step related to quality</a:t>
            </a:r>
            <a:endParaRPr lang="en-US" sz="2400" dirty="0" smtClean="0">
              <a:solidFill>
                <a:schemeClr val="bg1"/>
              </a:solidFill>
              <a:latin typeface="Calibri" pitchFamily="34" charset="0"/>
            </a:endParaRPr>
          </a:p>
          <a:p>
            <a:pPr lvl="1"/>
            <a:endParaRPr lang="en-US" sz="2400" dirty="0">
              <a:solidFill>
                <a:schemeClr val="bg1"/>
              </a:solidFill>
              <a:latin typeface="Calibri" pitchFamily="34" charset="0"/>
            </a:endParaRPr>
          </a:p>
        </p:txBody>
      </p:sp>
      <p:pic>
        <p:nvPicPr>
          <p:cNvPr id="4" name="Picture 4"/>
          <p:cNvPicPr>
            <a:picLocks noChangeAspect="1" noChangeArrowheads="1"/>
          </p:cNvPicPr>
          <p:nvPr/>
        </p:nvPicPr>
        <p:blipFill>
          <a:blip r:embed="rId2" cstate="print"/>
          <a:stretch>
            <a:fillRect/>
          </a:stretch>
        </p:blipFill>
        <p:spPr bwMode="auto">
          <a:xfrm>
            <a:off x="3200398" y="3352800"/>
            <a:ext cx="4495802" cy="33718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306300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solidFill>
                  <a:schemeClr val="bg1"/>
                </a:solidFill>
                <a:latin typeface="Calibri" pitchFamily="34" charset="0"/>
              </a:rPr>
              <a:t>Survey Camera</a:t>
            </a:r>
            <a:endParaRPr lang="en-US" dirty="0">
              <a:solidFill>
                <a:schemeClr val="bg1"/>
              </a:solidFill>
              <a:latin typeface="Calibri" pitchFamily="34" charset="0"/>
            </a:endParaRPr>
          </a:p>
        </p:txBody>
      </p:sp>
      <p:pic>
        <p:nvPicPr>
          <p:cNvPr id="2050"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905000" y="990600"/>
            <a:ext cx="3779282" cy="2743200"/>
          </a:xfrm>
          <a:prstGeom prst="rect">
            <a:avLst/>
          </a:prstGeom>
          <a:noFill/>
          <a:ln w="9525">
            <a:noFill/>
            <a:miter lim="800000"/>
            <a:headEnd/>
            <a:tailEnd/>
          </a:ln>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2286000"/>
            <a:ext cx="3775457" cy="2773363"/>
          </a:xfrm>
          <a:prstGeom prst="rect">
            <a:avLst/>
          </a:prstGeom>
          <a:noFill/>
          <a:ln w="9525">
            <a:noFill/>
            <a:miter lim="800000"/>
            <a:headEnd/>
            <a:tailEnd/>
          </a:ln>
        </p:spPr>
      </p:pic>
      <p:pic>
        <p:nvPicPr>
          <p:cNvPr id="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8800" y="4114800"/>
            <a:ext cx="3048000" cy="2239258"/>
          </a:xfrm>
          <a:prstGeom prst="rect">
            <a:avLst/>
          </a:prstGeom>
          <a:noFill/>
          <a:ln w="9525">
            <a:noFill/>
            <a:miter lim="800000"/>
            <a:headEnd/>
            <a:tailEnd/>
          </a:ln>
        </p:spPr>
      </p:pic>
      <p:pic>
        <p:nvPicPr>
          <p:cNvPr id="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0" y="4638498"/>
            <a:ext cx="3048000" cy="2219502"/>
          </a:xfrm>
          <a:prstGeom prst="rect">
            <a:avLst/>
          </a:prstGeom>
          <a:noFill/>
          <a:ln w="9525">
            <a:noFill/>
            <a:miter lim="800000"/>
            <a:headEnd/>
            <a:tailEnd/>
          </a:ln>
        </p:spPr>
      </p:pic>
      <p:pic>
        <p:nvPicPr>
          <p:cNvPr id="8" name="Picture 1"/>
          <p:cNvPicPr>
            <a:picLocks noChangeAspect="1" noChangeArrowheads="1"/>
          </p:cNvPicPr>
          <p:nvPr/>
        </p:nvPicPr>
        <p:blipFill>
          <a:blip r:embed="rId6" cstate="print"/>
          <a:srcRect/>
          <a:stretch>
            <a:fillRect/>
          </a:stretch>
        </p:blipFill>
        <p:spPr bwMode="auto">
          <a:xfrm>
            <a:off x="6705599" y="304800"/>
            <a:ext cx="2326675" cy="1981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57400" y="152400"/>
            <a:ext cx="6781800" cy="1143000"/>
          </a:xfrm>
        </p:spPr>
        <p:txBody>
          <a:bodyPr/>
          <a:lstStyle/>
          <a:p>
            <a:pPr eaLnBrk="1" hangingPunct="1"/>
            <a:r>
              <a:rPr lang="en-US" dirty="0" smtClean="0">
                <a:solidFill>
                  <a:schemeClr val="bg1"/>
                </a:solidFill>
                <a:latin typeface="Calibri" pitchFamily="34" charset="0"/>
              </a:rPr>
              <a:t>Flight</a:t>
            </a:r>
          </a:p>
        </p:txBody>
      </p:sp>
      <p:pic>
        <p:nvPicPr>
          <p:cNvPr id="45061" name="Picture 5"/>
          <p:cNvPicPr>
            <a:picLocks noChangeAspect="1" noChangeArrowheads="1"/>
          </p:cNvPicPr>
          <p:nvPr/>
        </p:nvPicPr>
        <p:blipFill>
          <a:blip r:embed="rId3" cstate="print"/>
          <a:srcRect/>
          <a:stretch>
            <a:fillRect/>
          </a:stretch>
        </p:blipFill>
        <p:spPr bwMode="auto">
          <a:xfrm>
            <a:off x="3733800" y="1371600"/>
            <a:ext cx="5157788" cy="3298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062" name="Picture 6"/>
          <p:cNvPicPr>
            <a:picLocks noChangeAspect="1" noChangeArrowheads="1"/>
          </p:cNvPicPr>
          <p:nvPr/>
        </p:nvPicPr>
        <p:blipFill>
          <a:blip r:embed="rId4" cstate="print"/>
          <a:srcRect/>
          <a:stretch>
            <a:fillRect/>
          </a:stretch>
        </p:blipFill>
        <p:spPr bwMode="auto">
          <a:xfrm>
            <a:off x="1905000" y="3962400"/>
            <a:ext cx="2333760" cy="25146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1000" fill="hold"/>
                                        <p:tgtEl>
                                          <p:spTgt spid="45061"/>
                                        </p:tgtEl>
                                        <p:attrNameLst>
                                          <p:attrName>ppt_x</p:attrName>
                                        </p:attrNameLst>
                                      </p:cBhvr>
                                      <p:tavLst>
                                        <p:tav tm="0">
                                          <p:val>
                                            <p:strVal val="0-#ppt_w/2"/>
                                          </p:val>
                                        </p:tav>
                                        <p:tav tm="100000">
                                          <p:val>
                                            <p:strVal val="#ppt_x"/>
                                          </p:val>
                                        </p:tav>
                                      </p:tavLst>
                                    </p:anim>
                                    <p:anim calcmode="lin" valueType="num">
                                      <p:cBhvr additive="base">
                                        <p:cTn id="8" dur="1000" fill="hold"/>
                                        <p:tgtEl>
                                          <p:spTgt spid="4506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 presetClass="entr" presetSubtype="5" fill="hold" nodeType="afterEffect">
                                  <p:stCondLst>
                                    <p:cond delay="9000"/>
                                  </p:stCondLst>
                                  <p:childTnLst>
                                    <p:set>
                                      <p:cBhvr>
                                        <p:cTn id="11" dur="1" fill="hold">
                                          <p:stCondLst>
                                            <p:cond delay="0"/>
                                          </p:stCondLst>
                                        </p:cTn>
                                        <p:tgtEl>
                                          <p:spTgt spid="45062"/>
                                        </p:tgtEl>
                                        <p:attrNameLst>
                                          <p:attrName>style.visibility</p:attrName>
                                        </p:attrNameLst>
                                      </p:cBhvr>
                                      <p:to>
                                        <p:strVal val="visible"/>
                                      </p:to>
                                    </p:set>
                                    <p:animEffect transition="in" filter="blinds(vertical)">
                                      <p:cBhvr>
                                        <p:cTn id="12" dur="2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3017</TotalTime>
  <Words>469</Words>
  <Application>Microsoft Macintosh PowerPoint</Application>
  <PresentationFormat>On-screen Show (4:3)</PresentationFormat>
  <Paragraphs>135</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Agenda</vt:lpstr>
      <vt:lpstr>Ground Control</vt:lpstr>
      <vt:lpstr>Aerial Target Control/Survey </vt:lpstr>
      <vt:lpstr>Remote Sensing</vt:lpstr>
      <vt:lpstr>Work Flow Processes</vt:lpstr>
      <vt:lpstr>Aerial Triangulation</vt:lpstr>
      <vt:lpstr>Survey Camera</vt:lpstr>
      <vt:lpstr>Flight</vt:lpstr>
      <vt:lpstr>Flight</vt:lpstr>
      <vt:lpstr>Flight Conditions</vt:lpstr>
      <vt:lpstr>Flight Conditions Cont.</vt:lpstr>
      <vt:lpstr>   Drones</vt:lpstr>
      <vt:lpstr>PowerPoint Presentation</vt:lpstr>
      <vt:lpstr>2D Data</vt:lpstr>
      <vt:lpstr>PowerPoint Presentation</vt:lpstr>
      <vt:lpstr>3D Data</vt:lpstr>
      <vt:lpstr>LiDAR</vt:lpstr>
      <vt:lpstr>PowerPoint Presentation</vt:lpstr>
      <vt:lpstr>Processing</vt:lpstr>
      <vt:lpstr>PowerPoint Presentation</vt:lpstr>
      <vt:lpstr>     Photogrammetry vs. LiDAR</vt:lpstr>
      <vt:lpstr>PowerPoint Presentation</vt:lpstr>
      <vt:lpstr>PowerPoint Presentation</vt:lpstr>
      <vt:lpstr>LiDAR Products</vt:lpstr>
      <vt:lpstr>Questions?</vt:lpstr>
      <vt:lpstr>Thank you very much!</vt:lpstr>
    </vt:vector>
  </TitlesOfParts>
  <Company>Cooper Aerial Serveys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 Gershkovich</dc:creator>
  <cp:lastModifiedBy>Mark Sarojak</cp:lastModifiedBy>
  <cp:revision>70</cp:revision>
  <dcterms:created xsi:type="dcterms:W3CDTF">2013-02-20T13:10:55Z</dcterms:created>
  <dcterms:modified xsi:type="dcterms:W3CDTF">2016-11-18T00:08:31Z</dcterms:modified>
</cp:coreProperties>
</file>